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5"/>
  </p:notesMasterIdLst>
  <p:sldIdLst>
    <p:sldId id="256" r:id="rId2"/>
    <p:sldId id="258" r:id="rId3"/>
    <p:sldId id="310" r:id="rId4"/>
    <p:sldId id="311" r:id="rId5"/>
    <p:sldId id="317" r:id="rId6"/>
    <p:sldId id="316" r:id="rId7"/>
    <p:sldId id="259" r:id="rId8"/>
    <p:sldId id="318" r:id="rId9"/>
    <p:sldId id="322" r:id="rId10"/>
    <p:sldId id="313" r:id="rId11"/>
    <p:sldId id="314" r:id="rId12"/>
    <p:sldId id="315" r:id="rId13"/>
    <p:sldId id="323" r:id="rId14"/>
  </p:sldIdLst>
  <p:sldSz cx="9144000" cy="5143500" type="screen16x9"/>
  <p:notesSz cx="6797675" cy="99250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EC681B-1711-4D93-9AAC-FEFD9B31F33D}">
  <a:tblStyle styleId="{71EC681B-1711-4D93-9AAC-FEFD9B31F3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709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14ab38a4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14ab38a4c_0_17:notes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0c1df8b91_0_10:notes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0c1df8b91_0_10:notes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6b20e2230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6b20e22304_0_78:notes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be81bf08b_0_12019:notes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0c1df8b91_0_10:notes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0c1df8b91_0_10:notes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0c1df8b91_0_10:notes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0c1df8b91_0_10:notes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0c1df8b91_0_10:notes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0c1df8b91_0_10:notes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0c1df8b91_0_10:notes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TyoMsr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63" y="-1"/>
            <a:ext cx="9143063" cy="5431201"/>
            <a:chOff x="463" y="-1"/>
            <a:chExt cx="9143063" cy="5431201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6622962" y="4136025"/>
              <a:ext cx="791100" cy="791100"/>
            </a:xfrm>
            <a:prstGeom prst="ellipse">
              <a:avLst/>
            </a:prstGeom>
            <a:gradFill>
              <a:gsLst>
                <a:gs pos="0">
                  <a:srgbClr val="00151F">
                    <a:alpha val="23921"/>
                  </a:srgbClr>
                </a:gs>
                <a:gs pos="58999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3716550" y="274077"/>
              <a:ext cx="1082100" cy="1082100"/>
            </a:xfrm>
            <a:prstGeom prst="ellipse">
              <a:avLst/>
            </a:prstGeom>
            <a:gradFill>
              <a:gsLst>
                <a:gs pos="0">
                  <a:srgbClr val="00151F">
                    <a:alpha val="23921"/>
                  </a:srgbClr>
                </a:gs>
                <a:gs pos="58999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1486612" y="2400300"/>
              <a:ext cx="1039500" cy="1039500"/>
            </a:xfrm>
            <a:prstGeom prst="ellipse">
              <a:avLst/>
            </a:prstGeom>
            <a:gradFill>
              <a:gsLst>
                <a:gs pos="0">
                  <a:srgbClr val="00151F">
                    <a:alpha val="42745"/>
                  </a:srgbClr>
                </a:gs>
                <a:gs pos="58999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1810337" y="2681700"/>
              <a:ext cx="2749500" cy="2749500"/>
            </a:xfrm>
            <a:prstGeom prst="ellipse">
              <a:avLst/>
            </a:prstGeom>
            <a:gradFill>
              <a:gsLst>
                <a:gs pos="0">
                  <a:srgbClr val="00151F">
                    <a:alpha val="56862"/>
                  </a:srgbClr>
                </a:gs>
                <a:gs pos="5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" name="Google Shape;14;p2"/>
            <p:cNvPicPr preferRelativeResize="0"/>
            <p:nvPr/>
          </p:nvPicPr>
          <p:blipFill rotWithShape="1">
            <a:blip r:embed="rId3">
              <a:alphaModFix/>
            </a:blip>
            <a:srcRect l="48250" b="42676"/>
            <a:stretch/>
          </p:blipFill>
          <p:spPr>
            <a:xfrm rot="10800000" flipH="1">
              <a:off x="463" y="-1"/>
              <a:ext cx="3659323" cy="4045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 flipH="1">
              <a:off x="4063887" y="625175"/>
              <a:ext cx="403575" cy="402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6848788" y="4362200"/>
              <a:ext cx="339425" cy="33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7;p2"/>
            <p:cNvSpPr/>
            <p:nvPr/>
          </p:nvSpPr>
          <p:spPr>
            <a:xfrm flipH="1">
              <a:off x="5351500" y="211675"/>
              <a:ext cx="1947900" cy="1947900"/>
            </a:xfrm>
            <a:prstGeom prst="ellipse">
              <a:avLst/>
            </a:prstGeom>
            <a:gradFill>
              <a:gsLst>
                <a:gs pos="0">
                  <a:srgbClr val="00151F">
                    <a:alpha val="23921"/>
                  </a:srgbClr>
                </a:gs>
                <a:gs pos="58999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" name="Google Shape;18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 flipH="1">
              <a:off x="2388003" y="3263743"/>
              <a:ext cx="1666877" cy="1663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5915994" y="777017"/>
              <a:ext cx="818909" cy="8171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"/>
            <p:cNvPicPr preferRelativeResize="0"/>
            <p:nvPr/>
          </p:nvPicPr>
          <p:blipFill rotWithShape="1">
            <a:blip r:embed="rId3">
              <a:alphaModFix/>
            </a:blip>
            <a:srcRect l="47244" t="1700" r="-12382" b="49281"/>
            <a:stretch/>
          </p:blipFill>
          <p:spPr>
            <a:xfrm rot="10800000">
              <a:off x="7231123" y="-1"/>
              <a:ext cx="1912402" cy="14360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 flipH="1">
            <a:off x="4721687" y="3220316"/>
            <a:ext cx="370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 flipH="1">
            <a:off x="4721687" y="2290984"/>
            <a:ext cx="3702300" cy="108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rgbClr val="FFFFFF"/>
                </a:solidFill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ctrTitle"/>
          </p:nvPr>
        </p:nvSpPr>
        <p:spPr>
          <a:xfrm>
            <a:off x="1204900" y="1383139"/>
            <a:ext cx="315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ubTitle" idx="1"/>
          </p:nvPr>
        </p:nvSpPr>
        <p:spPr>
          <a:xfrm flipH="1">
            <a:off x="1205250" y="1898825"/>
            <a:ext cx="28011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ctrTitle" idx="2"/>
          </p:nvPr>
        </p:nvSpPr>
        <p:spPr>
          <a:xfrm>
            <a:off x="1204900" y="3416963"/>
            <a:ext cx="315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3"/>
          </p:nvPr>
        </p:nvSpPr>
        <p:spPr>
          <a:xfrm flipH="1">
            <a:off x="1205250" y="3932650"/>
            <a:ext cx="28011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ctrTitle" idx="4"/>
          </p:nvPr>
        </p:nvSpPr>
        <p:spPr>
          <a:xfrm>
            <a:off x="5256950" y="1383139"/>
            <a:ext cx="3155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5"/>
          </p:nvPr>
        </p:nvSpPr>
        <p:spPr>
          <a:xfrm flipH="1">
            <a:off x="5257300" y="1898825"/>
            <a:ext cx="28011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6"/>
          </p:nvPr>
        </p:nvSpPr>
        <p:spPr>
          <a:xfrm>
            <a:off x="5256950" y="3416963"/>
            <a:ext cx="3155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7"/>
          </p:nvPr>
        </p:nvSpPr>
        <p:spPr>
          <a:xfrm flipH="1">
            <a:off x="5257300" y="3932650"/>
            <a:ext cx="28011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1204900" y="2979627"/>
            <a:ext cx="2046300" cy="61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2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1204900" y="931626"/>
            <a:ext cx="2046300" cy="61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5256950" y="931626"/>
            <a:ext cx="2046300" cy="61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5256950" y="2979632"/>
            <a:ext cx="2046300" cy="61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0000" y="3153300"/>
            <a:ext cx="4023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720025" y="1050350"/>
            <a:ext cx="4263900" cy="182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9" name="Google Shape;89;p13"/>
          <p:cNvGrpSpPr/>
          <p:nvPr/>
        </p:nvGrpSpPr>
        <p:grpSpPr>
          <a:xfrm>
            <a:off x="3740700" y="3950"/>
            <a:ext cx="5403300" cy="5143500"/>
            <a:chOff x="3740700" y="3950"/>
            <a:chExt cx="5403300" cy="5143500"/>
          </a:xfrm>
        </p:grpSpPr>
        <p:sp>
          <p:nvSpPr>
            <p:cNvPr id="90" name="Google Shape;90;p13"/>
            <p:cNvSpPr/>
            <p:nvPr/>
          </p:nvSpPr>
          <p:spPr>
            <a:xfrm flipH="1">
              <a:off x="3740700" y="3950"/>
              <a:ext cx="5403300" cy="5143500"/>
            </a:xfrm>
            <a:prstGeom prst="rect">
              <a:avLst/>
            </a:prstGeom>
            <a:gradFill>
              <a:gsLst>
                <a:gs pos="0">
                  <a:srgbClr val="00151F">
                    <a:alpha val="66274"/>
                  </a:srgbClr>
                </a:gs>
                <a:gs pos="62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 rot="10800000" flipH="1">
              <a:off x="6050750" y="223424"/>
              <a:ext cx="1039500" cy="1039500"/>
            </a:xfrm>
            <a:prstGeom prst="ellipse">
              <a:avLst/>
            </a:prstGeom>
            <a:gradFill>
              <a:gsLst>
                <a:gs pos="0">
                  <a:srgbClr val="00151F">
                    <a:alpha val="42745"/>
                  </a:srgbClr>
                </a:gs>
                <a:gs pos="58999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13"/>
            <p:cNvPicPr preferRelativeResize="0"/>
            <p:nvPr/>
          </p:nvPicPr>
          <p:blipFill rotWithShape="1">
            <a:blip r:embed="rId3">
              <a:alphaModFix/>
            </a:blip>
            <a:srcRect l="48250" b="42676"/>
            <a:stretch/>
          </p:blipFill>
          <p:spPr>
            <a:xfrm flipH="1">
              <a:off x="5484677" y="1098474"/>
              <a:ext cx="3659323" cy="4045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6222000" y="395424"/>
              <a:ext cx="696975" cy="6955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/>
          <p:nvPr/>
        </p:nvSpPr>
        <p:spPr>
          <a:xfrm>
            <a:off x="1407825" y="102225"/>
            <a:ext cx="1702500" cy="1702500"/>
          </a:xfrm>
          <a:prstGeom prst="ellipse">
            <a:avLst/>
          </a:prstGeom>
          <a:gradFill>
            <a:gsLst>
              <a:gs pos="0">
                <a:srgbClr val="00151F">
                  <a:alpha val="23921"/>
                </a:srgbClr>
              </a:gs>
              <a:gs pos="58999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26"/>
          <p:cNvGrpSpPr/>
          <p:nvPr/>
        </p:nvGrpSpPr>
        <p:grpSpPr>
          <a:xfrm>
            <a:off x="1611700" y="-1"/>
            <a:ext cx="7531825" cy="5144751"/>
            <a:chOff x="1611700" y="-1"/>
            <a:chExt cx="7531825" cy="5144751"/>
          </a:xfrm>
        </p:grpSpPr>
        <p:sp>
          <p:nvSpPr>
            <p:cNvPr id="171" name="Google Shape;171;p26"/>
            <p:cNvSpPr/>
            <p:nvPr/>
          </p:nvSpPr>
          <p:spPr>
            <a:xfrm>
              <a:off x="7209025" y="4105250"/>
              <a:ext cx="1039500" cy="1039500"/>
            </a:xfrm>
            <a:prstGeom prst="ellipse">
              <a:avLst/>
            </a:prstGeom>
            <a:gradFill>
              <a:gsLst>
                <a:gs pos="0">
                  <a:srgbClr val="00151F">
                    <a:alpha val="42745"/>
                  </a:srgbClr>
                </a:gs>
                <a:gs pos="58999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2" name="Google Shape;172;p26"/>
            <p:cNvPicPr preferRelativeResize="0"/>
            <p:nvPr/>
          </p:nvPicPr>
          <p:blipFill rotWithShape="1">
            <a:blip r:embed="rId3">
              <a:alphaModFix/>
            </a:blip>
            <a:srcRect l="48250" b="42676"/>
            <a:stretch/>
          </p:blipFill>
          <p:spPr>
            <a:xfrm rot="10800000">
              <a:off x="5484202" y="-1"/>
              <a:ext cx="3659323" cy="4045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7380275" y="4277224"/>
              <a:ext cx="696974" cy="695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37550" y="3984875"/>
              <a:ext cx="339425" cy="33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4845466" y="3028159"/>
              <a:ext cx="2028115" cy="2023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38597" y="522792"/>
              <a:ext cx="818909" cy="8171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26"/>
            <p:cNvSpPr/>
            <p:nvPr/>
          </p:nvSpPr>
          <p:spPr>
            <a:xfrm>
              <a:off x="1611700" y="3758700"/>
              <a:ext cx="791100" cy="791100"/>
            </a:xfrm>
            <a:prstGeom prst="ellipse">
              <a:avLst/>
            </a:prstGeom>
            <a:gradFill>
              <a:gsLst>
                <a:gs pos="0">
                  <a:srgbClr val="00151F">
                    <a:alpha val="23921"/>
                  </a:srgbClr>
                </a:gs>
                <a:gs pos="58999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725275" y="593575"/>
            <a:ext cx="5511300" cy="13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ubTitle" idx="1"/>
          </p:nvPr>
        </p:nvSpPr>
        <p:spPr>
          <a:xfrm>
            <a:off x="725275" y="2312825"/>
            <a:ext cx="4322700" cy="11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725275" y="3650025"/>
            <a:ext cx="3859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lang="en" sz="1000">
                <a:solidFill>
                  <a:srgbClr val="FFFFFF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7"/>
              </a:rPr>
              <a:t>Slidesgo</a:t>
            </a:r>
            <a:r>
              <a:rPr lang="en" sz="1000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lang="en" sz="1000">
                <a:solidFill>
                  <a:srgbClr val="FFFFFF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8"/>
              </a:rPr>
              <a:t>Flaticon</a:t>
            </a:r>
            <a:r>
              <a:rPr lang="en" sz="1000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, and infographics &amp; images by </a:t>
            </a:r>
            <a:r>
              <a:rPr lang="en" sz="1000">
                <a:solidFill>
                  <a:srgbClr val="FFFFFF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9"/>
              </a:rPr>
              <a:t>Freepik</a:t>
            </a:r>
            <a:endParaRPr sz="1000">
              <a:solidFill>
                <a:srgbClr val="FFFFFF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251031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aira SemiCondensed Medium"/>
              <a:buNone/>
              <a:defRPr sz="4800">
                <a:solidFill>
                  <a:srgbClr val="FFFFFF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aira SemiCondensed Medium"/>
              <a:buNone/>
              <a:defRPr sz="4800">
                <a:solidFill>
                  <a:srgbClr val="FFFFFF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aira SemiCondensed Medium"/>
              <a:buNone/>
              <a:defRPr sz="4800">
                <a:solidFill>
                  <a:srgbClr val="FFFFFF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aira SemiCondensed Medium"/>
              <a:buNone/>
              <a:defRPr sz="4800">
                <a:solidFill>
                  <a:srgbClr val="FFFFFF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aira SemiCondensed Medium"/>
              <a:buNone/>
              <a:defRPr sz="4800">
                <a:solidFill>
                  <a:srgbClr val="FFFFFF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aira SemiCondensed Medium"/>
              <a:buNone/>
              <a:defRPr sz="4800">
                <a:solidFill>
                  <a:srgbClr val="FFFFFF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aira SemiCondensed Medium"/>
              <a:buNone/>
              <a:defRPr sz="4800">
                <a:solidFill>
                  <a:srgbClr val="FFFFFF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aira SemiCondensed Medium"/>
              <a:buNone/>
              <a:defRPr sz="4800">
                <a:solidFill>
                  <a:srgbClr val="FFFFFF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aira SemiCondensed Medium"/>
              <a:buNone/>
              <a:defRPr sz="4800">
                <a:solidFill>
                  <a:srgbClr val="FFFFFF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naheim"/>
              <a:buChar char="●"/>
              <a:defRPr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naheim"/>
              <a:buChar char="○"/>
              <a:defRPr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naheim"/>
              <a:buChar char="■"/>
              <a:defRPr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naheim"/>
              <a:buChar char="●"/>
              <a:defRPr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naheim"/>
              <a:buChar char="○"/>
              <a:defRPr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naheim"/>
              <a:buChar char="■"/>
              <a:defRPr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naheim"/>
              <a:buChar char="●"/>
              <a:defRPr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naheim"/>
              <a:buChar char="○"/>
              <a:defRPr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naheim"/>
              <a:buChar char="■"/>
              <a:defRPr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73" r:id="rId4"/>
    <p:sldLayoutId id="2147483674" r:id="rId5"/>
    <p:sldLayoutId id="214748367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subTitle" idx="1"/>
          </p:nvPr>
        </p:nvSpPr>
        <p:spPr>
          <a:xfrm flipH="1">
            <a:off x="5143605" y="3741026"/>
            <a:ext cx="370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University of Laos</a:t>
            </a: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May, 2020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31"/>
          <p:cNvSpPr txBox="1">
            <a:spLocks noGrp="1"/>
          </p:cNvSpPr>
          <p:nvPr>
            <p:ph type="ctrTitle"/>
          </p:nvPr>
        </p:nvSpPr>
        <p:spPr>
          <a:xfrm flipH="1">
            <a:off x="4599567" y="2596234"/>
            <a:ext cx="3702300" cy="10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Countering COVID 19 in the Campuses of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NUoL</a:t>
            </a:r>
            <a:endParaRPr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3" name="Google Shape;193;p31"/>
          <p:cNvGrpSpPr/>
          <p:nvPr/>
        </p:nvGrpSpPr>
        <p:grpSpPr>
          <a:xfrm flipH="1">
            <a:off x="4497596" y="1860942"/>
            <a:ext cx="4206917" cy="1744178"/>
            <a:chOff x="439473" y="1811648"/>
            <a:chExt cx="4206917" cy="1744178"/>
          </a:xfrm>
        </p:grpSpPr>
        <p:sp>
          <p:nvSpPr>
            <p:cNvPr id="194" name="Google Shape;194;p31"/>
            <p:cNvSpPr/>
            <p:nvPr/>
          </p:nvSpPr>
          <p:spPr>
            <a:xfrm>
              <a:off x="439473" y="3172127"/>
              <a:ext cx="383700" cy="383700"/>
            </a:xfrm>
            <a:prstGeom prst="corner">
              <a:avLst>
                <a:gd name="adj1" fmla="val 5799"/>
                <a:gd name="adj2" fmla="val 62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195;p31"/>
            <p:cNvSpPr/>
            <p:nvPr/>
          </p:nvSpPr>
          <p:spPr>
            <a:xfrm rot="10800000">
              <a:off x="4262691" y="1811648"/>
              <a:ext cx="383700" cy="383700"/>
            </a:xfrm>
            <a:prstGeom prst="corner">
              <a:avLst>
                <a:gd name="adj1" fmla="val 5799"/>
                <a:gd name="adj2" fmla="val 62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052" y="61554"/>
            <a:ext cx="1526960" cy="14477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/>
          <p:nvPr/>
        </p:nvSpPr>
        <p:spPr>
          <a:xfrm rot="10800000" flipH="1">
            <a:off x="172925" y="129050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4"/>
          <p:cNvSpPr/>
          <p:nvPr/>
        </p:nvSpPr>
        <p:spPr>
          <a:xfrm flipH="1">
            <a:off x="8685350" y="4635275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06;p33"/>
          <p:cNvSpPr txBox="1">
            <a:spLocks/>
          </p:cNvSpPr>
          <p:nvPr/>
        </p:nvSpPr>
        <p:spPr>
          <a:xfrm flipH="1">
            <a:off x="442900" y="271226"/>
            <a:ext cx="6846900" cy="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Online teaching at NUoL during the outbreak</a:t>
            </a:r>
          </a:p>
          <a:p>
            <a:endParaRPr lang="e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206;p33"/>
          <p:cNvSpPr txBox="1">
            <a:spLocks/>
          </p:cNvSpPr>
          <p:nvPr/>
        </p:nvSpPr>
        <p:spPr>
          <a:xfrm flipH="1">
            <a:off x="442900" y="4559200"/>
            <a:ext cx="6846900" cy="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457200">
              <a:buClr>
                <a:schemeClr val="tx1"/>
              </a:buClr>
              <a:buAutoNum type="arabicPeriod"/>
            </a:pP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faculties have conducted teaching and learning via online modes during lockdown</a:t>
            </a:r>
            <a:r>
              <a:rPr lang="en" sz="2400" dirty="0">
                <a:solidFill>
                  <a:schemeClr val="tx1"/>
                </a:solidFill>
              </a:rPr>
              <a:t>.</a:t>
            </a:r>
          </a:p>
          <a:p>
            <a:pPr marL="698500" lvl="1" indent="-342900">
              <a:buClr>
                <a:schemeClr val="tx1"/>
              </a:buClr>
              <a:buFont typeface="Wingdings" charset="2"/>
              <a:buChar char="ü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 and Bussiness Management</a:t>
            </a:r>
          </a:p>
          <a:p>
            <a:pPr marL="698500" lvl="1" indent="-342900">
              <a:buClr>
                <a:schemeClr val="tx1"/>
              </a:buClr>
              <a:buFont typeface="Wingdings" charset="2"/>
              <a:buChar char="ü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Science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342900">
              <a:buClr>
                <a:schemeClr val="tx1"/>
              </a:buClr>
              <a:buFont typeface="Wingdings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Science</a:t>
            </a:r>
            <a:endParaRPr lang="e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342900">
              <a:buClr>
                <a:schemeClr val="tx1"/>
              </a:buClr>
              <a:buFont typeface="Wingdings" charset="2"/>
              <a:buChar char="ü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 marL="698500" lvl="1" indent="-342900">
              <a:buClr>
                <a:schemeClr val="tx1"/>
              </a:buClr>
              <a:buFont typeface="Wingdings" charset="2"/>
              <a:buChar char="ü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</a:t>
            </a:r>
          </a:p>
          <a:p>
            <a:pPr marL="698500" lvl="1" indent="-342900">
              <a:buClr>
                <a:schemeClr val="tx1"/>
              </a:buClr>
              <a:buFont typeface="Wingdings" charset="2"/>
              <a:buChar char="ü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Science</a:t>
            </a:r>
          </a:p>
          <a:p>
            <a:pPr marL="355600" lvl="1"/>
            <a:endParaRPr lang="en" sz="2400" dirty="0">
              <a:solidFill>
                <a:schemeClr val="tx1"/>
              </a:solidFill>
            </a:endParaRPr>
          </a:p>
          <a:p>
            <a:pPr marL="355600" lvl="1"/>
            <a:endParaRPr lang="en" sz="2400" dirty="0">
              <a:solidFill>
                <a:schemeClr val="tx1"/>
              </a:solidFill>
            </a:endParaRPr>
          </a:p>
          <a:p>
            <a:pPr marL="457200" lvl="0" indent="-457200">
              <a:buAutoNum type="arabicPeriod"/>
            </a:pPr>
            <a:endParaRPr lang="en" sz="2400" dirty="0">
              <a:solidFill>
                <a:schemeClr val="tx1"/>
              </a:solidFill>
            </a:endParaRPr>
          </a:p>
          <a:p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240660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/>
          <p:nvPr/>
        </p:nvSpPr>
        <p:spPr>
          <a:xfrm rot="10800000" flipH="1">
            <a:off x="172925" y="129050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4"/>
          <p:cNvSpPr/>
          <p:nvPr/>
        </p:nvSpPr>
        <p:spPr>
          <a:xfrm flipH="1">
            <a:off x="8685350" y="4635275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06;p33"/>
          <p:cNvSpPr txBox="1">
            <a:spLocks/>
          </p:cNvSpPr>
          <p:nvPr/>
        </p:nvSpPr>
        <p:spPr>
          <a:xfrm flipH="1">
            <a:off x="442900" y="271226"/>
            <a:ext cx="6846900" cy="6964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Online teaching at NUoL during the outbreak</a:t>
            </a:r>
          </a:p>
          <a:p>
            <a:endParaRPr lang="e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206;p33"/>
          <p:cNvSpPr txBox="1">
            <a:spLocks/>
          </p:cNvSpPr>
          <p:nvPr/>
        </p:nvSpPr>
        <p:spPr>
          <a:xfrm flipH="1">
            <a:off x="364774" y="672816"/>
            <a:ext cx="6846900" cy="35579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5600" lvl="1"/>
            <a:r>
              <a:rPr lang="e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nities and advantages: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/>
            <a:endParaRPr lang="e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Zoom, Google Classroom, and YouTube are commonly used.</a:t>
            </a:r>
          </a:p>
          <a:p>
            <a:pPr marL="285750" lvl="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Lecturers to learn ways of teaching via online.</a:t>
            </a:r>
          </a:p>
          <a:p>
            <a:pPr marL="285750" lvl="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limited time and space for both lecturers and students.</a:t>
            </a:r>
          </a:p>
          <a:p>
            <a:pPr marL="285750" lvl="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time for improving teaching materials.</a:t>
            </a:r>
          </a:p>
          <a:p>
            <a:pPr marL="285750" lvl="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and learning have gone well and be able to achieve set targets and plans.</a:t>
            </a:r>
          </a:p>
          <a:p>
            <a:pPr marL="285750" lvl="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highly motivated and eager to learn via online platform.</a:t>
            </a:r>
          </a:p>
          <a:p>
            <a:pPr lvl="0"/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335531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/>
          <p:nvPr/>
        </p:nvSpPr>
        <p:spPr>
          <a:xfrm rot="10800000" flipH="1">
            <a:off x="172925" y="129050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4"/>
          <p:cNvSpPr/>
          <p:nvPr/>
        </p:nvSpPr>
        <p:spPr>
          <a:xfrm flipH="1">
            <a:off x="8685350" y="4635275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06;p33"/>
          <p:cNvSpPr txBox="1">
            <a:spLocks/>
          </p:cNvSpPr>
          <p:nvPr/>
        </p:nvSpPr>
        <p:spPr>
          <a:xfrm flipH="1">
            <a:off x="442900" y="271226"/>
            <a:ext cx="6846900" cy="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Online teaching at NUoL during the outbreak</a:t>
            </a:r>
          </a:p>
          <a:p>
            <a:endParaRPr lang="e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206;p33"/>
          <p:cNvSpPr txBox="1">
            <a:spLocks/>
          </p:cNvSpPr>
          <p:nvPr/>
        </p:nvSpPr>
        <p:spPr>
          <a:xfrm flipH="1">
            <a:off x="364774" y="594629"/>
            <a:ext cx="6846900" cy="39542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key issues: </a:t>
            </a:r>
          </a:p>
          <a:p>
            <a:endParaRPr 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knowledge on how to use online learning platform which resulted in limited knowledge transfer.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Limited/no access to Internet for remote and marginalized students. 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signal of Internet in some areas.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Marginalized students do not have computers, smart phones. 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students and lecturers are lesser effective. 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ideal for some science courses that need more practice.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 for teaching and learning is yet in placed resulting in uncommon practice in online teaching. 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is not assured due to the lack of monitoring system. </a:t>
            </a:r>
          </a:p>
          <a:p>
            <a:pPr lvl="0"/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294629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61"/>
          <p:cNvSpPr/>
          <p:nvPr/>
        </p:nvSpPr>
        <p:spPr>
          <a:xfrm>
            <a:off x="3635800" y="2293876"/>
            <a:ext cx="3345300" cy="3345300"/>
          </a:xfrm>
          <a:prstGeom prst="ellipse">
            <a:avLst/>
          </a:prstGeom>
          <a:gradFill>
            <a:gsLst>
              <a:gs pos="0">
                <a:srgbClr val="00151F">
                  <a:alpha val="56862"/>
                </a:srgbClr>
              </a:gs>
              <a:gs pos="5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61"/>
          <p:cNvSpPr/>
          <p:nvPr/>
        </p:nvSpPr>
        <p:spPr>
          <a:xfrm rot="10800000">
            <a:off x="4262691" y="614111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61"/>
          <p:cNvSpPr txBox="1">
            <a:spLocks noGrp="1"/>
          </p:cNvSpPr>
          <p:nvPr>
            <p:ph type="title"/>
          </p:nvPr>
        </p:nvSpPr>
        <p:spPr>
          <a:xfrm>
            <a:off x="142043" y="593575"/>
            <a:ext cx="6094532" cy="11076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8" name="Google Shape;878;p61"/>
          <p:cNvSpPr txBox="1">
            <a:spLocks noGrp="1"/>
          </p:cNvSpPr>
          <p:nvPr>
            <p:ph type="subTitle" idx="1"/>
          </p:nvPr>
        </p:nvSpPr>
        <p:spPr>
          <a:xfrm>
            <a:off x="725275" y="2312825"/>
            <a:ext cx="4322700" cy="11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Kaisone_p@nuol.edu.la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+</a:t>
            </a:r>
            <a:r>
              <a:rPr lang="en-US" dirty="0"/>
              <a:t>856 20 55662299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80" name="Google Shape;880;p61"/>
          <p:cNvGrpSpPr/>
          <p:nvPr/>
        </p:nvGrpSpPr>
        <p:grpSpPr>
          <a:xfrm>
            <a:off x="812603" y="1895880"/>
            <a:ext cx="309201" cy="308860"/>
            <a:chOff x="3303268" y="3817349"/>
            <a:chExt cx="346056" cy="345674"/>
          </a:xfrm>
        </p:grpSpPr>
        <p:sp>
          <p:nvSpPr>
            <p:cNvPr id="881" name="Google Shape;881;p61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2" name="Google Shape;882;p61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3" name="Google Shape;883;p61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4" name="Google Shape;884;p61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85" name="Google Shape;885;p61"/>
          <p:cNvGrpSpPr/>
          <p:nvPr/>
        </p:nvGrpSpPr>
        <p:grpSpPr>
          <a:xfrm>
            <a:off x="1213865" y="1895880"/>
            <a:ext cx="309201" cy="308860"/>
            <a:chOff x="3752358" y="3817349"/>
            <a:chExt cx="346056" cy="345674"/>
          </a:xfrm>
        </p:grpSpPr>
        <p:sp>
          <p:nvSpPr>
            <p:cNvPr id="886" name="Google Shape;886;p61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7" name="Google Shape;887;p61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8" name="Google Shape;888;p61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9" name="Google Shape;889;p61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90" name="Google Shape;890;p61"/>
          <p:cNvGrpSpPr/>
          <p:nvPr/>
        </p:nvGrpSpPr>
        <p:grpSpPr>
          <a:xfrm>
            <a:off x="1615126" y="1895880"/>
            <a:ext cx="309172" cy="308860"/>
            <a:chOff x="4201447" y="3817349"/>
            <a:chExt cx="346024" cy="345674"/>
          </a:xfrm>
        </p:grpSpPr>
        <p:sp>
          <p:nvSpPr>
            <p:cNvPr id="891" name="Google Shape;891;p61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2" name="Google Shape;892;p61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91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 idx="9"/>
          </p:nvPr>
        </p:nvSpPr>
        <p:spPr>
          <a:xfrm flipH="1">
            <a:off x="1204900" y="931626"/>
            <a:ext cx="2046300" cy="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Google Shape;207;p33"/>
          <p:cNvSpPr txBox="1">
            <a:spLocks noGrp="1"/>
          </p:cNvSpPr>
          <p:nvPr>
            <p:ph type="ctrTitle"/>
          </p:nvPr>
        </p:nvSpPr>
        <p:spPr>
          <a:xfrm>
            <a:off x="1204900" y="1383139"/>
            <a:ext cx="315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Laos in a Grand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ctrTitle" idx="2"/>
          </p:nvPr>
        </p:nvSpPr>
        <p:spPr>
          <a:xfrm>
            <a:off x="1204900" y="3587903"/>
            <a:ext cx="315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Pandemic prevention at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NUoL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campuses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Google Shape;211;p33"/>
          <p:cNvSpPr txBox="1">
            <a:spLocks noGrp="1"/>
          </p:cNvSpPr>
          <p:nvPr>
            <p:ph type="ctrTitle" idx="4"/>
          </p:nvPr>
        </p:nvSpPr>
        <p:spPr>
          <a:xfrm>
            <a:off x="5256950" y="1541869"/>
            <a:ext cx="3155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Pandemic prevention at National Level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Google Shape;213;p33"/>
          <p:cNvSpPr txBox="1">
            <a:spLocks noGrp="1"/>
          </p:cNvSpPr>
          <p:nvPr>
            <p:ph type="ctrTitle" idx="6"/>
          </p:nvPr>
        </p:nvSpPr>
        <p:spPr>
          <a:xfrm>
            <a:off x="5256950" y="3563483"/>
            <a:ext cx="3155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teaching during the outbreak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p33"/>
          <p:cNvSpPr txBox="1">
            <a:spLocks noGrp="1"/>
          </p:cNvSpPr>
          <p:nvPr>
            <p:ph type="title" idx="8"/>
          </p:nvPr>
        </p:nvSpPr>
        <p:spPr>
          <a:xfrm flipH="1">
            <a:off x="1204900" y="2979627"/>
            <a:ext cx="2046300" cy="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03.</a:t>
            </a:r>
            <a:endParaRPr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Google Shape;216;p33"/>
          <p:cNvSpPr txBox="1">
            <a:spLocks noGrp="1"/>
          </p:cNvSpPr>
          <p:nvPr>
            <p:ph type="title" idx="13"/>
          </p:nvPr>
        </p:nvSpPr>
        <p:spPr>
          <a:xfrm flipH="1">
            <a:off x="5256950" y="931626"/>
            <a:ext cx="2046300" cy="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Google Shape;217;p33"/>
          <p:cNvSpPr txBox="1">
            <a:spLocks noGrp="1"/>
          </p:cNvSpPr>
          <p:nvPr>
            <p:ph type="title" idx="14"/>
          </p:nvPr>
        </p:nvSpPr>
        <p:spPr>
          <a:xfrm flipH="1">
            <a:off x="5256950" y="2979632"/>
            <a:ext cx="2046300" cy="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04.</a:t>
            </a:r>
            <a:endParaRPr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8" name="Google Shape;218;p33"/>
          <p:cNvGrpSpPr/>
          <p:nvPr/>
        </p:nvGrpSpPr>
        <p:grpSpPr>
          <a:xfrm>
            <a:off x="1129030" y="907796"/>
            <a:ext cx="4264565" cy="2266289"/>
            <a:chOff x="1205230" y="983996"/>
            <a:chExt cx="4264565" cy="2266289"/>
          </a:xfrm>
        </p:grpSpPr>
        <p:sp>
          <p:nvSpPr>
            <p:cNvPr id="219" name="Google Shape;219;p33"/>
            <p:cNvSpPr/>
            <p:nvPr/>
          </p:nvSpPr>
          <p:spPr>
            <a:xfrm rot="10800000" flipH="1">
              <a:off x="1205230" y="983996"/>
              <a:ext cx="214800" cy="214800"/>
            </a:xfrm>
            <a:prstGeom prst="corner">
              <a:avLst>
                <a:gd name="adj1" fmla="val 5799"/>
                <a:gd name="adj2" fmla="val 62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 rot="10800000" flipH="1">
              <a:off x="5254994" y="983996"/>
              <a:ext cx="214800" cy="214800"/>
            </a:xfrm>
            <a:prstGeom prst="corner">
              <a:avLst>
                <a:gd name="adj1" fmla="val 5799"/>
                <a:gd name="adj2" fmla="val 62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 rot="10800000" flipH="1">
              <a:off x="1205230" y="3035485"/>
              <a:ext cx="214800" cy="214800"/>
            </a:xfrm>
            <a:prstGeom prst="corner">
              <a:avLst>
                <a:gd name="adj1" fmla="val 5799"/>
                <a:gd name="adj2" fmla="val 62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 rot="10800000" flipH="1">
              <a:off x="5254994" y="3035485"/>
              <a:ext cx="214800" cy="214800"/>
            </a:xfrm>
            <a:prstGeom prst="corner">
              <a:avLst>
                <a:gd name="adj1" fmla="val 5799"/>
                <a:gd name="adj2" fmla="val 62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>
          <a:xfrm flipH="1">
            <a:off x="0" y="2620726"/>
            <a:ext cx="3149600" cy="612000"/>
          </a:xfrm>
        </p:spPr>
        <p:txBody>
          <a:bodyPr/>
          <a:lstStyle/>
          <a:p>
            <a:pPr marL="85725" indent="-85725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</a:rPr>
              <a:t>1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Laos in a Grand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Surrounded by countries with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high population density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First case found in 23 March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Total cases: 19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Recovered: 14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Active cases: 5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Death: 0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No new case found since 11 April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400151"/>
            <a:ext cx="5842000" cy="4381500"/>
          </a:xfrm>
          <a:prstGeom prst="rect">
            <a:avLst/>
          </a:prstGeom>
        </p:spPr>
      </p:pic>
      <p:sp>
        <p:nvSpPr>
          <p:cNvPr id="15" name="Title 10"/>
          <p:cNvSpPr>
            <a:spLocks noGrp="1"/>
          </p:cNvSpPr>
          <p:nvPr>
            <p:ph type="title" idx="9"/>
          </p:nvPr>
        </p:nvSpPr>
        <p:spPr>
          <a:xfrm flipH="1">
            <a:off x="4816350" y="778447"/>
            <a:ext cx="3083050" cy="612000"/>
          </a:xfrm>
          <a:noFill/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Pop: 1,439 M</a:t>
            </a:r>
            <a:b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Cases:82,929</a:t>
            </a:r>
          </a:p>
        </p:txBody>
      </p:sp>
      <p:sp>
        <p:nvSpPr>
          <p:cNvPr id="16" name="Title 10"/>
          <p:cNvSpPr>
            <a:spLocks noGrp="1"/>
          </p:cNvSpPr>
          <p:nvPr>
            <p:ph type="title" idx="9"/>
          </p:nvPr>
        </p:nvSpPr>
        <p:spPr>
          <a:xfrm flipH="1">
            <a:off x="3561000" y="1908326"/>
            <a:ext cx="4497400" cy="612000"/>
          </a:xfrm>
          <a:noFill/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Myanmar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Pop:54 M </a:t>
            </a:r>
            <a:b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Cases:182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idx="9"/>
          </p:nvPr>
        </p:nvSpPr>
        <p:spPr>
          <a:xfrm flipH="1">
            <a:off x="4765550" y="3040812"/>
            <a:ext cx="1863850" cy="612000"/>
          </a:xfrm>
          <a:noFill/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Pop:69 M</a:t>
            </a:r>
            <a:b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Cases:3,028</a:t>
            </a:r>
          </a:p>
        </p:txBody>
      </p:sp>
      <p:sp>
        <p:nvSpPr>
          <p:cNvPr id="18" name="Title 10"/>
          <p:cNvSpPr>
            <a:spLocks noGrp="1"/>
          </p:cNvSpPr>
          <p:nvPr>
            <p:ph type="title" idx="9"/>
          </p:nvPr>
        </p:nvSpPr>
        <p:spPr>
          <a:xfrm flipH="1">
            <a:off x="6467350" y="1939452"/>
            <a:ext cx="1944700" cy="612000"/>
          </a:xfrm>
          <a:noFill/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Pop:97 M 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Cases:318</a:t>
            </a:r>
          </a:p>
        </p:txBody>
      </p:sp>
      <p:sp>
        <p:nvSpPr>
          <p:cNvPr id="19" name="Title 10"/>
          <p:cNvSpPr>
            <a:spLocks noGrp="1"/>
          </p:cNvSpPr>
          <p:nvPr>
            <p:ph type="title" idx="9"/>
          </p:nvPr>
        </p:nvSpPr>
        <p:spPr>
          <a:xfrm flipH="1">
            <a:off x="6194550" y="4149850"/>
            <a:ext cx="1863850" cy="612000"/>
          </a:xfrm>
          <a:noFill/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Cambodia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Pop:16M </a:t>
            </a:r>
            <a:b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Cases:122</a:t>
            </a:r>
          </a:p>
        </p:txBody>
      </p:sp>
    </p:spTree>
    <p:extLst>
      <p:ext uri="{BB962C8B-B14F-4D97-AF65-F5344CB8AC3E}">
        <p14:creationId xmlns:p14="http://schemas.microsoft.com/office/powerpoint/2010/main" val="82222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/>
          <p:nvPr/>
        </p:nvSpPr>
        <p:spPr>
          <a:xfrm rot="10800000" flipH="1">
            <a:off x="172925" y="129050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4"/>
          <p:cNvSpPr/>
          <p:nvPr/>
        </p:nvSpPr>
        <p:spPr>
          <a:xfrm flipH="1">
            <a:off x="8685350" y="4635275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06;p33"/>
          <p:cNvSpPr txBox="1">
            <a:spLocks/>
          </p:cNvSpPr>
          <p:nvPr/>
        </p:nvSpPr>
        <p:spPr>
          <a:xfrm flipH="1">
            <a:off x="442900" y="271226"/>
            <a:ext cx="6846900" cy="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Pandemic prevention at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ational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</a:t>
            </a:r>
            <a:endParaRPr lang="e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206;p33"/>
          <p:cNvSpPr txBox="1">
            <a:spLocks/>
          </p:cNvSpPr>
          <p:nvPr/>
        </p:nvSpPr>
        <p:spPr>
          <a:xfrm flipH="1">
            <a:off x="442900" y="4557575"/>
            <a:ext cx="6846900" cy="3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457200">
              <a:buFont typeface="Wingdings" charset="2"/>
              <a:buChar char="ü"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charset="2"/>
              <a:buChar char="ü"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arch, First action to lock down busineses in tourism,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social events, public transportation</a:t>
            </a:r>
            <a:endParaRPr lang="e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endParaRPr lang="e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  <a:r>
              <a:rPr lang="en-US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arch, Nationwide lockdown 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curfew </a:t>
            </a:r>
            <a:r>
              <a:rPr lang="en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 1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april</a:t>
            </a:r>
          </a:p>
          <a:p>
            <a:pPr marL="719138" lvl="4" indent="-366713">
              <a:buClr>
                <a:srgbClr val="FFC000"/>
              </a:buClr>
              <a:buFont typeface="Wingdings" charset="2"/>
              <a:buChar char="v"/>
            </a:pPr>
            <a:r>
              <a:rPr lang="en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ancellations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delays and shutdowns all activities that gather numbers of people  such as national sport event, education,  business and production.</a:t>
            </a:r>
          </a:p>
          <a:p>
            <a:pPr marL="719138" lvl="4" indent="-366713">
              <a:buClr>
                <a:srgbClr val="FFC000"/>
              </a:buClr>
              <a:buFont typeface="Wingdings" charset="2"/>
              <a:buChar char="v"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up checkpoints on road connect from district to district to monitor passenger. </a:t>
            </a:r>
          </a:p>
          <a:p>
            <a:pPr marL="719138" lvl="4" indent="-366713">
              <a:buClr>
                <a:srgbClr val="FFC000"/>
              </a:buClr>
              <a:buFont typeface="Wingdings" charset="2"/>
              <a:buChar char="v"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Quarantine comers from different provinces and countries for at least 14 days.</a:t>
            </a:r>
          </a:p>
          <a:p>
            <a:pPr marL="719138" lvl="4" indent="-366713">
              <a:buClr>
                <a:srgbClr val="FFC000"/>
              </a:buClr>
              <a:buFont typeface="Wingdings" charset="2"/>
              <a:buChar char="v"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Cutting off villages</a:t>
            </a:r>
          </a:p>
          <a:p>
            <a:pPr marL="719138" lvl="4" indent="-366713">
              <a:buClr>
                <a:srgbClr val="FFC000"/>
              </a:buClr>
              <a:buFont typeface="Wingdings" charset="2"/>
              <a:buChar char="v"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curfew where only one member of the family can go out to purchase essential goods. </a:t>
            </a:r>
            <a:endParaRPr lang="en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0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/>
          <p:nvPr/>
        </p:nvSpPr>
        <p:spPr>
          <a:xfrm rot="10800000" flipH="1">
            <a:off x="172925" y="129050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4"/>
          <p:cNvSpPr/>
          <p:nvPr/>
        </p:nvSpPr>
        <p:spPr>
          <a:xfrm flipH="1">
            <a:off x="8685350" y="4635275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06;p33"/>
          <p:cNvSpPr txBox="1">
            <a:spLocks/>
          </p:cNvSpPr>
          <p:nvPr/>
        </p:nvSpPr>
        <p:spPr>
          <a:xfrm flipH="1">
            <a:off x="442900" y="271226"/>
            <a:ext cx="6846900" cy="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Pandemic prevention at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ational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</a:t>
            </a:r>
            <a:endParaRPr lang="e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206;p33"/>
          <p:cNvSpPr txBox="1">
            <a:spLocks/>
          </p:cNvSpPr>
          <p:nvPr/>
        </p:nvSpPr>
        <p:spPr>
          <a:xfrm flipH="1">
            <a:off x="442900" y="3599363"/>
            <a:ext cx="6846900" cy="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457200">
              <a:buFont typeface="Wingdings" charset="2"/>
              <a:buChar char="ü"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13rd April, </a:t>
            </a:r>
            <a:r>
              <a:rPr lang="en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Lockdown extension till 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April</a:t>
            </a:r>
            <a:r>
              <a:rPr lang="en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endParaRPr lang="en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  <a:r>
              <a:rPr lang="en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Ease locking down by Allowin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citizens to go out within their home province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1800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further easing locking down by allow citizens to travel across the country, and running their business as normal life. However,</a:t>
            </a:r>
          </a:p>
          <a:p>
            <a:pPr marL="722313" indent="-285750">
              <a:buClr>
                <a:srgbClr val="FFC000"/>
              </a:buClr>
              <a:buFont typeface="Wingdings" charset="2"/>
              <a:buChar char="v"/>
              <a:tabLst>
                <a:tab pos="804863" algn="l"/>
              </a:tabLst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 in and out the country remain prohibited. </a:t>
            </a:r>
          </a:p>
          <a:p>
            <a:pPr marL="722313" indent="-285750">
              <a:buClr>
                <a:srgbClr val="FFC000"/>
              </a:buClr>
              <a:buFont typeface="Wingdings" charset="2"/>
              <a:buChar char="v"/>
              <a:tabLst>
                <a:tab pos="804863" algn="l"/>
              </a:tabLst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 social distancing and hygiene measure</a:t>
            </a:r>
          </a:p>
          <a:p>
            <a:pPr marL="722313" indent="-285750">
              <a:buClr>
                <a:srgbClr val="FFC000"/>
              </a:buClr>
              <a:buFont typeface="Wingdings" charset="2"/>
              <a:buChar char="v"/>
              <a:tabLst>
                <a:tab pos="804863" algn="l"/>
              </a:tabLst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 closing down entertainment business</a:t>
            </a:r>
          </a:p>
          <a:p>
            <a:pPr marL="722313" indent="-285750">
              <a:buClr>
                <a:srgbClr val="FFC000"/>
              </a:buClr>
              <a:buFont typeface="Wingdings" charset="2"/>
              <a:buChar char="v"/>
              <a:tabLst>
                <a:tab pos="804863" algn="l"/>
              </a:tabLst>
            </a:pPr>
            <a:endParaRPr lang="en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/>
          <p:nvPr/>
        </p:nvSpPr>
        <p:spPr>
          <a:xfrm rot="10800000" flipH="1">
            <a:off x="172925" y="129050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4"/>
          <p:cNvSpPr/>
          <p:nvPr/>
        </p:nvSpPr>
        <p:spPr>
          <a:xfrm flipH="1">
            <a:off x="8685350" y="4635275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06;p33"/>
          <p:cNvSpPr txBox="1">
            <a:spLocks/>
          </p:cNvSpPr>
          <p:nvPr/>
        </p:nvSpPr>
        <p:spPr>
          <a:xfrm flipH="1">
            <a:off x="442900" y="271226"/>
            <a:ext cx="6846900" cy="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Pandemic prevention at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ational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</a:t>
            </a:r>
            <a:endParaRPr lang="e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206;p33"/>
          <p:cNvSpPr txBox="1">
            <a:spLocks/>
          </p:cNvSpPr>
          <p:nvPr/>
        </p:nvSpPr>
        <p:spPr>
          <a:xfrm flipH="1">
            <a:off x="556625" y="1005494"/>
            <a:ext cx="6846900" cy="24568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457200">
              <a:buFont typeface="Wingdings" charset="2"/>
              <a:buChar char="ü"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charset="2"/>
              <a:buChar char="ü"/>
            </a:pP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Pandemic control and prevention task forces</a:t>
            </a:r>
          </a:p>
          <a:p>
            <a:pPr lvl="0"/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Level who publish daily data on confirmed and suspected cases in all provinces.</a:t>
            </a:r>
          </a:p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Ministerial Level</a:t>
            </a:r>
          </a:p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Provincial level</a:t>
            </a:r>
          </a:p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level </a:t>
            </a:r>
          </a:p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Village level</a:t>
            </a:r>
            <a:endParaRPr lang="en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2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/>
          <p:nvPr/>
        </p:nvSpPr>
        <p:spPr>
          <a:xfrm rot="10800000" flipH="1">
            <a:off x="172925" y="129050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4"/>
          <p:cNvSpPr/>
          <p:nvPr/>
        </p:nvSpPr>
        <p:spPr>
          <a:xfrm flipH="1">
            <a:off x="8685350" y="4635275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06;p33"/>
          <p:cNvSpPr txBox="1">
            <a:spLocks/>
          </p:cNvSpPr>
          <p:nvPr/>
        </p:nvSpPr>
        <p:spPr>
          <a:xfrm flipH="1">
            <a:off x="442900" y="271226"/>
            <a:ext cx="6846900" cy="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Pandemic prevention at N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UoL</a:t>
            </a:r>
            <a:endParaRPr lang="e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06;p33"/>
          <p:cNvSpPr txBox="1">
            <a:spLocks/>
          </p:cNvSpPr>
          <p:nvPr/>
        </p:nvSpPr>
        <p:spPr>
          <a:xfrm flipH="1">
            <a:off x="442900" y="3829824"/>
            <a:ext cx="6846900" cy="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the leadership of the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president, University task force was appointed.</a:t>
            </a:r>
          </a:p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march,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Closing all university activities including teaching and learning activities</a:t>
            </a:r>
            <a:endParaRPr lang="e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endParaRPr lang="e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taking turn, only a few staff were assigned to be on office duty for each office, the rest were encouraged to work from home.</a:t>
            </a:r>
          </a:p>
          <a:p>
            <a:pPr marL="461963" indent="-461963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one University gate opened for entrance and exist</a:t>
            </a:r>
          </a:p>
          <a:p>
            <a:pPr marL="461963" indent="-461963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online teaching and learning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en" sz="1800" dirty="0">
              <a:solidFill>
                <a:srgbClr val="FFFFFF"/>
              </a:solidFill>
            </a:endParaRPr>
          </a:p>
          <a:p>
            <a:endParaRPr lang="en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/>
          <p:nvPr/>
        </p:nvSpPr>
        <p:spPr>
          <a:xfrm rot="10800000" flipH="1">
            <a:off x="172925" y="129050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4"/>
          <p:cNvSpPr/>
          <p:nvPr/>
        </p:nvSpPr>
        <p:spPr>
          <a:xfrm flipH="1">
            <a:off x="8685350" y="4635275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06;p33"/>
          <p:cNvSpPr txBox="1">
            <a:spLocks/>
          </p:cNvSpPr>
          <p:nvPr/>
        </p:nvSpPr>
        <p:spPr>
          <a:xfrm flipH="1">
            <a:off x="442900" y="271226"/>
            <a:ext cx="6846900" cy="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Pandemic prevention at N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UoL</a:t>
            </a:r>
            <a:endParaRPr lang="e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06;p33"/>
          <p:cNvSpPr txBox="1">
            <a:spLocks/>
          </p:cNvSpPr>
          <p:nvPr/>
        </p:nvSpPr>
        <p:spPr>
          <a:xfrm flipH="1">
            <a:off x="442900" y="883226"/>
            <a:ext cx="6846900" cy="32804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toward students</a:t>
            </a:r>
          </a:p>
          <a:p>
            <a:pPr marL="457200" lvl="0" indent="-457200">
              <a:buFont typeface="Wingdings" charset="2"/>
              <a:buChar char="ü"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closed down, domestic and foreign students can choose to stay to go back to their hometown</a:t>
            </a:r>
          </a:p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Returning students from their provincial  or country travels are quarantined in a separated zone for at least 14 days </a:t>
            </a:r>
          </a:p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who prefer to stay in the dorm are required to strictly follow the prevention measures such as no party is allowed. </a:t>
            </a:r>
          </a:p>
          <a:p>
            <a:pPr marL="457200" lvl="0" indent="-457200">
              <a:buFont typeface="Wingdings" charset="2"/>
              <a:buChar char="ü"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FFFFFF"/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en" sz="1800" dirty="0">
              <a:solidFill>
                <a:srgbClr val="FFFFFF"/>
              </a:solidFill>
            </a:endParaRPr>
          </a:p>
          <a:p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403954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/>
          <p:nvPr/>
        </p:nvSpPr>
        <p:spPr>
          <a:xfrm rot="10800000" flipH="1">
            <a:off x="172925" y="129050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4"/>
          <p:cNvSpPr/>
          <p:nvPr/>
        </p:nvSpPr>
        <p:spPr>
          <a:xfrm flipH="1">
            <a:off x="8685350" y="4635275"/>
            <a:ext cx="383700" cy="3837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06;p33"/>
          <p:cNvSpPr txBox="1">
            <a:spLocks/>
          </p:cNvSpPr>
          <p:nvPr/>
        </p:nvSpPr>
        <p:spPr>
          <a:xfrm flipH="1">
            <a:off x="442900" y="271226"/>
            <a:ext cx="6846900" cy="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Pandemic prevention at N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UoL</a:t>
            </a:r>
            <a:endParaRPr lang="e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06;p33"/>
          <p:cNvSpPr txBox="1">
            <a:spLocks/>
          </p:cNvSpPr>
          <p:nvPr/>
        </p:nvSpPr>
        <p:spPr>
          <a:xfrm flipH="1">
            <a:off x="442900" y="4944593"/>
            <a:ext cx="6846900" cy="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Force in action: </a:t>
            </a:r>
          </a:p>
          <a:p>
            <a:pPr marL="457200" lvl="0" indent="-457200">
              <a:buFont typeface="Wingdings" charset="2"/>
              <a:buChar char="ü"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hoc team is appointed:</a:t>
            </a:r>
          </a:p>
          <a:p>
            <a:pPr marL="811213" lvl="1" indent="-457200">
              <a:buClr>
                <a:srgbClr val="FFC000"/>
              </a:buClr>
              <a:buFont typeface="Wingdings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Doctors and nurses</a:t>
            </a:r>
          </a:p>
          <a:p>
            <a:pPr marL="811213" lvl="1" indent="-457200">
              <a:buClr>
                <a:srgbClr val="FFC000"/>
              </a:buClr>
              <a:buFont typeface="Wingdings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Ambulance drivers</a:t>
            </a:r>
          </a:p>
          <a:p>
            <a:pPr marL="811213" lvl="1" indent="-457200">
              <a:buClr>
                <a:srgbClr val="FFC000"/>
              </a:buClr>
              <a:buFont typeface="Wingdings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guards</a:t>
            </a:r>
          </a:p>
          <a:p>
            <a:pPr marL="811213" lvl="1" indent="-457200">
              <a:buClr>
                <a:srgbClr val="FFC000"/>
              </a:buClr>
              <a:buFont typeface="Wingdings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representatives</a:t>
            </a:r>
          </a:p>
          <a:p>
            <a:pPr marL="811213" lvl="1" indent="-457200">
              <a:buFont typeface="Wingdings" charset="2"/>
              <a:buChar char="v"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hours on duty</a:t>
            </a:r>
          </a:p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Patrolling campuses</a:t>
            </a:r>
          </a:p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report for suspects or cases</a:t>
            </a:r>
          </a:p>
          <a:p>
            <a:pPr marL="457200" lvl="0" indent="-457200">
              <a:buClr>
                <a:schemeClr val="tx1"/>
              </a:buClr>
              <a:buFont typeface="Wingdings" charset="2"/>
              <a:buChar char="ü"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0" indent="-457200">
              <a:buFont typeface="Wingdings" charset="2"/>
              <a:buChar char="ü"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0" indent="-457200">
              <a:buFont typeface="Wingdings" charset="2"/>
              <a:buChar char="ü"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en" sz="1800" dirty="0">
              <a:solidFill>
                <a:srgbClr val="FFFFFF"/>
              </a:solidFill>
            </a:endParaRPr>
          </a:p>
          <a:p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1824422200"/>
      </p:ext>
    </p:extLst>
  </p:cSld>
  <p:clrMapOvr>
    <a:masterClrMapping/>
  </p:clrMapOvr>
</p:sld>
</file>

<file path=ppt/theme/theme1.xml><?xml version="1.0" encoding="utf-8"?>
<a:theme xmlns:a="http://schemas.openxmlformats.org/drawingml/2006/main" name="COVID-19 by Slidesgo">
  <a:themeElements>
    <a:clrScheme name="Simple Light">
      <a:dk1>
        <a:srgbClr val="FFFFFF"/>
      </a:dk1>
      <a:lt1>
        <a:srgbClr val="00151F"/>
      </a:lt1>
      <a:dk2>
        <a:srgbClr val="00287F"/>
      </a:dk2>
      <a:lt2>
        <a:srgbClr val="00C5FF"/>
      </a:lt2>
      <a:accent1>
        <a:srgbClr val="6CF6EA"/>
      </a:accent1>
      <a:accent2>
        <a:srgbClr val="FFFFFF"/>
      </a:accent2>
      <a:accent3>
        <a:srgbClr val="00151F"/>
      </a:accent3>
      <a:accent4>
        <a:srgbClr val="00287F"/>
      </a:accent4>
      <a:accent5>
        <a:srgbClr val="00C5FF"/>
      </a:accent5>
      <a:accent6>
        <a:srgbClr val="6CF6E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6138</TotalTime>
  <Words>817</Words>
  <Application>Microsoft Office PowerPoint</Application>
  <PresentationFormat>On-screen Show (16:9)</PresentationFormat>
  <Paragraphs>116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Saira SemiCondensed Medium</vt:lpstr>
      <vt:lpstr>Wingdings</vt:lpstr>
      <vt:lpstr>Arial</vt:lpstr>
      <vt:lpstr>Times New Roman</vt:lpstr>
      <vt:lpstr>Saira SemiCondensed SemiBold</vt:lpstr>
      <vt:lpstr>Fira Sans Extra Condensed Medium</vt:lpstr>
      <vt:lpstr>Anaheim</vt:lpstr>
      <vt:lpstr>Bahiana</vt:lpstr>
      <vt:lpstr>COVID-19 by Slidesgo</vt:lpstr>
      <vt:lpstr> Countering COVID 19 in the Campuses of NUoL</vt:lpstr>
      <vt:lpstr>01.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Khamphong_AAO</dc:creator>
  <cp:lastModifiedBy>Khamphong_AAO</cp:lastModifiedBy>
  <cp:revision>54</cp:revision>
  <cp:lastPrinted>2020-05-20T01:06:59Z</cp:lastPrinted>
  <dcterms:modified xsi:type="dcterms:W3CDTF">2020-05-20T03:42:17Z</dcterms:modified>
</cp:coreProperties>
</file>