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7" r:id="rId5"/>
    <p:sldId id="272" r:id="rId6"/>
    <p:sldId id="282" r:id="rId7"/>
    <p:sldId id="283" r:id="rId8"/>
    <p:sldId id="284" r:id="rId9"/>
    <p:sldId id="285" r:id="rId10"/>
    <p:sldId id="286" r:id="rId11"/>
    <p:sldId id="287" r:id="rId12"/>
    <p:sldId id="288" r:id="rId13"/>
    <p:sldId id="289"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40" autoAdjust="0"/>
    <p:restoredTop sz="94660"/>
  </p:normalViewPr>
  <p:slideViewPr>
    <p:cSldViewPr snapToGrid="0">
      <p:cViewPr varScale="1">
        <p:scale>
          <a:sx n="116" d="100"/>
          <a:sy n="116" d="100"/>
        </p:scale>
        <p:origin x="2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9D7B418-D7C2-446C-8C6A-52B62044DDD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5AF30-203A-425D-B727-03F596830D6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9D7B418-D7C2-446C-8C6A-52B62044DDD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5AF30-203A-425D-B727-03F596830D6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9D7B418-D7C2-446C-8C6A-52B62044DDD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5AF30-203A-425D-B727-03F596830D6D}"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9D7B418-D7C2-446C-8C6A-52B62044DDD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5AF30-203A-425D-B727-03F596830D6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9D7B418-D7C2-446C-8C6A-52B62044DDD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5AF30-203A-425D-B727-03F596830D6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89D7B418-D7C2-446C-8C6A-52B62044DDD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5AF30-203A-425D-B727-03F596830D6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89D7B418-D7C2-446C-8C6A-52B62044DDD5}"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5AF30-203A-425D-B727-03F596830D6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9D7B418-D7C2-446C-8C6A-52B62044DDD5}"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5AF30-203A-425D-B727-03F596830D6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7B418-D7C2-446C-8C6A-52B62044DDD5}"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5AF30-203A-425D-B727-03F596830D6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9D7B418-D7C2-446C-8C6A-52B62044DDD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5AF30-203A-425D-B727-03F596830D6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9D7B418-D7C2-446C-8C6A-52B62044DDD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5AF30-203A-425D-B727-03F596830D6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B418-D7C2-446C-8C6A-52B62044DDD5}"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5AF30-203A-425D-B727-03F596830D6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1369" y="875763"/>
            <a:ext cx="10542431" cy="5301200"/>
          </a:xfrm>
        </p:spPr>
        <p:txBody>
          <a:bodyPr>
            <a:normAutofit fontScale="92500" lnSpcReduction="20000"/>
          </a:bodyPr>
          <a:lstStyle/>
          <a:p>
            <a:pPr marL="0" marR="0" indent="0" algn="ctr">
              <a:lnSpc>
                <a:spcPct val="150000"/>
              </a:lnSpc>
              <a:spcBef>
                <a:spcPts val="0"/>
              </a:spcBef>
              <a:spcAft>
                <a:spcPts val="1000"/>
              </a:spcAft>
              <a:buNone/>
              <a:tabLst>
                <a:tab pos="4762500" algn="l"/>
              </a:tabLst>
            </a:pPr>
            <a:r>
              <a:rPr lang="en-US" sz="3500" b="1" dirty="0">
                <a:solidFill>
                  <a:srgbClr val="4F81BD"/>
                </a:solidFill>
                <a:latin typeface="Times New Roman" panose="02020603050405020304" pitchFamily="18" charset="0"/>
                <a:ea typeface="Times New Roman" panose="02020603050405020304" pitchFamily="18" charset="0"/>
                <a:cs typeface="Times New Roman" panose="02020603050405020304" pitchFamily="18" charset="0"/>
              </a:rPr>
              <a:t>Make Campus Immune to Covid-19 and Start Academic Initiatives</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a:lnSpc>
                <a:spcPct val="150000"/>
              </a:lnSpc>
              <a:spcBef>
                <a:spcPts val="0"/>
              </a:spcBef>
              <a:spcAft>
                <a:spcPts val="1000"/>
              </a:spcAft>
              <a:buNone/>
              <a:tabLst>
                <a:tab pos="4762500" algn="l"/>
              </a:tabLst>
            </a:pPr>
            <a:endPar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a:lnSpc>
                <a:spcPct val="150000"/>
              </a:lnSpc>
              <a:spcBef>
                <a:spcPts val="0"/>
              </a:spcBef>
              <a:spcAft>
                <a:spcPts val="1000"/>
              </a:spcAft>
              <a:buNone/>
              <a:tabLst>
                <a:tab pos="4762500" algn="l"/>
              </a:tabLs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a:lnSpc>
                <a:spcPct val="106000"/>
              </a:lnSpc>
              <a:spcBef>
                <a:spcPts val="0"/>
              </a:spcBef>
              <a:spcAft>
                <a:spcPts val="800"/>
              </a:spcAft>
              <a:buNone/>
            </a:pPr>
            <a:r>
              <a:rPr lang="en-US" sz="2400" b="1" dirty="0">
                <a:latin typeface="Times New Roman" panose="02020603050405020304" pitchFamily="18" charset="0"/>
                <a:ea typeface="Calibri" panose="020F0502020204030204" pitchFamily="34" charset="0"/>
                <a:cs typeface="Times New Roman" panose="02020603050405020304" pitchFamily="18" charset="0"/>
              </a:rPr>
              <a:t>Dr. Muhammad Samad</a:t>
            </a:r>
            <a:br>
              <a:rPr lang="en-US" sz="2400" b="1"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Pro-Vice Chancellor and Professor</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University of Dhaka</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Bangladesh</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1000"/>
              </a:spcAft>
              <a:buNone/>
              <a:tabLst>
                <a:tab pos="4762500" algn="l"/>
              </a:tabLs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a:lnSpc>
                <a:spcPct val="150000"/>
              </a:lnSpc>
              <a:spcBef>
                <a:spcPts val="0"/>
              </a:spcBef>
              <a:spcAft>
                <a:spcPts val="1000"/>
              </a:spcAft>
              <a:buNone/>
              <a:tabLst>
                <a:tab pos="47625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Date: 20 May 2020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solidFill>
                  <a:prstClr val="black"/>
                </a:solidFill>
                <a:latin typeface="Times New Roman" panose="02020603050405020304" pitchFamily="18" charset="0"/>
                <a:cs typeface="Times New Roman" panose="02020603050405020304" pitchFamily="18" charset="0"/>
              </a:rPr>
              <a:t>Guidance on online education service</a:t>
            </a:r>
            <a:endParaRPr lang="en-US" dirty="0"/>
          </a:p>
        </p:txBody>
      </p:sp>
      <p:sp>
        <p:nvSpPr>
          <p:cNvPr id="3" name="Content Placeholder 2"/>
          <p:cNvSpPr>
            <a:spLocks noGrp="1"/>
          </p:cNvSpPr>
          <p:nvPr>
            <p:ph idx="1"/>
          </p:nvPr>
        </p:nvSpPr>
        <p:spPr/>
        <p:txBody>
          <a:bodyPr/>
          <a:lstStyle/>
          <a:p>
            <a:pPr marL="0" lvl="0" indent="0" algn="just">
              <a:buNone/>
            </a:pPr>
            <a:r>
              <a:rPr lang="en-US" sz="2400" b="1" i="1" dirty="0">
                <a:solidFill>
                  <a:prstClr val="black"/>
                </a:solidFill>
                <a:latin typeface="Times New Roman" panose="02020603050405020304" pitchFamily="18" charset="0"/>
                <a:cs typeface="Times New Roman" panose="02020603050405020304" pitchFamily="18" charset="0"/>
              </a:rPr>
              <a:t>Training and Role of Faculty Members</a:t>
            </a:r>
            <a:endParaRPr lang="en-US" sz="2400" b="1" i="1" dirty="0">
              <a:solidFill>
                <a:prstClr val="black"/>
              </a:solidFill>
              <a:latin typeface="Times New Roman" panose="02020603050405020304" pitchFamily="18" charset="0"/>
              <a:cs typeface="Times New Roman" panose="02020603050405020304" pitchFamily="18" charset="0"/>
            </a:endParaRPr>
          </a:p>
          <a:p>
            <a:pPr marL="0" lvl="0" indent="0" algn="just">
              <a:buNone/>
            </a:pPr>
            <a:endParaRPr lang="en-US" sz="2400" b="1" i="1" dirty="0">
              <a:solidFill>
                <a:prstClr val="black"/>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Online classes to be conducted as per regular schedule to avoid haphazardness.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Students to be be notified by the faculty before class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All sessions to be conducted with academic sophistication and proper use of formal approach to further avoid negative remarks or any argumentative issues</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solidFill>
                  <a:prstClr val="black"/>
                </a:solidFill>
                <a:latin typeface="Times New Roman" panose="02020603050405020304" pitchFamily="18" charset="0"/>
                <a:cs typeface="Times New Roman" panose="02020603050405020304" pitchFamily="18" charset="0"/>
              </a:rPr>
              <a:t>Challenges of Online Teaching in the Universities of S&amp;SE Asian Region </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400" dirty="0">
                <a:solidFill>
                  <a:prstClr val="black"/>
                </a:solidFill>
                <a:latin typeface="Times New Roman" panose="02020603050405020304" pitchFamily="18" charset="0"/>
                <a:cs typeface="Times New Roman" panose="02020603050405020304" pitchFamily="18" charset="0"/>
              </a:rPr>
              <a:t>Scarcity of electricity and limited internet connection</a:t>
            </a:r>
            <a:endParaRPr lang="en-US" sz="2400"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Internet packages increases monthly expenditure </a:t>
            </a:r>
            <a:endParaRPr lang="en-US" sz="2400" dirty="0">
              <a:solidFill>
                <a:prstClr val="black"/>
              </a:solidFill>
              <a:latin typeface="Times New Roman" panose="02020603050405020304" pitchFamily="18" charset="0"/>
              <a:cs typeface="Times New Roman" panose="02020603050405020304" pitchFamily="18" charset="0"/>
            </a:endParaRPr>
          </a:p>
          <a:p>
            <a:pPr marL="0" indent="0" algn="just">
              <a:buNone/>
            </a:pPr>
            <a:r>
              <a:rPr lang="en-US" sz="2400" dirty="0">
                <a:solidFill>
                  <a:prstClr val="black"/>
                </a:solidFill>
                <a:latin typeface="Times New Roman" panose="02020603050405020304" pitchFamily="18" charset="0"/>
                <a:cs typeface="Times New Roman" panose="02020603050405020304" pitchFamily="18" charset="0"/>
              </a:rPr>
              <a:t>when broadband internet connection or </a:t>
            </a:r>
            <a:endParaRPr lang="en-US" sz="2400" dirty="0">
              <a:solidFill>
                <a:prstClr val="black"/>
              </a:solidFill>
              <a:latin typeface="Times New Roman" panose="02020603050405020304" pitchFamily="18" charset="0"/>
              <a:cs typeface="Times New Roman" panose="02020603050405020304" pitchFamily="18" charset="0"/>
            </a:endParaRPr>
          </a:p>
          <a:p>
            <a:pPr marL="0" indent="0" algn="just">
              <a:buNone/>
            </a:pPr>
            <a:r>
              <a:rPr lang="en-US" sz="2400" dirty="0">
                <a:solidFill>
                  <a:prstClr val="black"/>
                </a:solidFill>
                <a:latin typeface="Times New Roman" panose="02020603050405020304" pitchFamily="18" charset="0"/>
                <a:cs typeface="Times New Roman" panose="02020603050405020304" pitchFamily="18" charset="0"/>
              </a:rPr>
              <a:t>wireless connection is unavailable.</a:t>
            </a:r>
            <a:endParaRPr lang="en-US" sz="2400"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Negative impact on mental health during the pandemic situation </a:t>
            </a:r>
            <a:endParaRPr lang="en-US" sz="2400" dirty="0">
              <a:solidFill>
                <a:prstClr val="black"/>
              </a:solidFill>
              <a:latin typeface="Times New Roman" panose="02020603050405020304" pitchFamily="18" charset="0"/>
              <a:cs typeface="Times New Roman" panose="02020603050405020304" pitchFamily="18" charset="0"/>
            </a:endParaRPr>
          </a:p>
          <a:p>
            <a:pPr marL="0" indent="0" algn="just">
              <a:buNone/>
            </a:pPr>
            <a:endParaRPr lang="en-US" sz="2400" dirty="0">
              <a:solidFill>
                <a:prstClr val="black"/>
              </a:solidFill>
              <a:latin typeface="Times New Roman" panose="02020603050405020304" pitchFamily="18" charset="0"/>
              <a:cs typeface="Times New Roman" panose="02020603050405020304" pitchFamily="18" charset="0"/>
            </a:endParaRPr>
          </a:p>
          <a:p>
            <a:endParaRPr lang="en-US" dirty="0"/>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40219" y="4390914"/>
            <a:ext cx="2356556" cy="1325563"/>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8586" y="1956390"/>
            <a:ext cx="2587256" cy="136096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595" y="4196445"/>
            <a:ext cx="3048000" cy="17145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8586" y="4201204"/>
            <a:ext cx="3085214" cy="19757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Times New Roman" panose="02020603050405020304" pitchFamily="18" charset="0"/>
                <a:cs typeface="Times New Roman" panose="02020603050405020304" pitchFamily="18" charset="0"/>
              </a:rPr>
              <a:t>Recommendations</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10515600" cy="4351338"/>
          </a:xfrm>
        </p:spPr>
        <p:txBody>
          <a:bodyPr/>
          <a:lstStyle/>
          <a:p>
            <a:pPr algn="just"/>
            <a:r>
              <a:rPr lang="en-US" sz="2400" dirty="0">
                <a:solidFill>
                  <a:prstClr val="black"/>
                </a:solidFill>
                <a:latin typeface="Times New Roman" panose="02020603050405020304" pitchFamily="18" charset="0"/>
                <a:cs typeface="Times New Roman" panose="02020603050405020304" pitchFamily="18" charset="0"/>
              </a:rPr>
              <a:t>Delayed class attendance or sudden absenteeism during an ongoing lecture session ought to be judged with generous consideration</a:t>
            </a:r>
            <a:endParaRPr lang="en-US" sz="2400" dirty="0">
              <a:solidFill>
                <a:prstClr val="black"/>
              </a:solidFill>
              <a:latin typeface="Times New Roman" panose="02020603050405020304" pitchFamily="18" charset="0"/>
              <a:cs typeface="Times New Roman" panose="02020603050405020304" pitchFamily="18" charset="0"/>
            </a:endParaRPr>
          </a:p>
          <a:p>
            <a:pPr marL="0" indent="0" algn="just">
              <a:buNone/>
            </a:pPr>
            <a:endParaRPr lang="en-US" sz="2400"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Detailed report on online classes to be submitted by the faculty members to the authority when a semester ends </a:t>
            </a:r>
            <a:endParaRPr lang="en-US" sz="2400" dirty="0">
              <a:solidFill>
                <a:prstClr val="black"/>
              </a:solidFill>
              <a:latin typeface="Times New Roman" panose="02020603050405020304" pitchFamily="18" charset="0"/>
              <a:cs typeface="Times New Roman" panose="02020603050405020304" pitchFamily="18" charset="0"/>
            </a:endParaRPr>
          </a:p>
          <a:p>
            <a:pPr marL="0" indent="0" algn="just">
              <a:buNone/>
            </a:pPr>
            <a:endParaRPr lang="en-US" sz="2400"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Requesting the Government or Internet service providers to provide internet service or data packages to all of our student with subsidized rate during this pandemic situation especially to those who are in dire need.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8252"/>
          </a:xfrm>
        </p:spPr>
        <p:txBody>
          <a:bodyPr>
            <a:normAutofit/>
          </a:bodyPr>
          <a:lstStyle/>
          <a:p>
            <a:pPr algn="ctr"/>
            <a:r>
              <a:rPr lang="en-US" sz="2800" b="1" dirty="0">
                <a:latin typeface="Times New Roman" panose="02020603050405020304" pitchFamily="18" charset="0"/>
                <a:cs typeface="Times New Roman" panose="02020603050405020304" pitchFamily="18" charset="0"/>
              </a:rPr>
              <a:t>Conclusive remarks</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29070"/>
            <a:ext cx="10515600" cy="4847893"/>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Unless we accept challenges and act constructively, we will not be able to make a headway against presently interrupted education service. </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We, as educators should come forward not to let Covid-19 engulf literacy, hence, make online education service gain ground for the time being. </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marL="0" lvl="0" indent="0" algn="ctr">
              <a:buNone/>
            </a:pPr>
            <a:r>
              <a:rPr lang="en-US" sz="4800" dirty="0">
                <a:solidFill>
                  <a:srgbClr val="00B050"/>
                </a:solidFill>
              </a:rPr>
              <a:t>Thank you for your attention!</a:t>
            </a:r>
            <a:endParaRPr lang="en-US" sz="4800" dirty="0">
              <a:solidFill>
                <a:prstClr val="black"/>
              </a:solidFill>
            </a:endParaRPr>
          </a:p>
          <a:p>
            <a:pPr marL="0" lvl="0" indent="0" algn="ctr">
              <a:buNone/>
            </a:pPr>
            <a:r>
              <a:rPr lang="en-US" sz="4800" dirty="0">
                <a:solidFill>
                  <a:srgbClr val="002060"/>
                </a:solidFill>
              </a:rPr>
              <a:t>Any questions?</a:t>
            </a:r>
            <a:endParaRPr lang="en-US" sz="4800" dirty="0">
              <a:solidFill>
                <a:srgbClr val="002060"/>
              </a:solidFill>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1571" y="550571"/>
            <a:ext cx="10496283" cy="5756857"/>
          </a:xfrm>
        </p:spPr>
        <p:txBody>
          <a:bodyPr>
            <a:normAutofit/>
          </a:bodyPr>
          <a:lstStyle/>
          <a:p>
            <a:pPr marL="0" indent="0">
              <a:buNone/>
            </a:pPr>
            <a:endParaRPr lang="en-US" sz="3200" b="1" dirty="0"/>
          </a:p>
          <a:p>
            <a:pPr marL="0" indent="0">
              <a:buNone/>
            </a:pPr>
            <a:r>
              <a:rPr lang="en-US" sz="3200" b="1" dirty="0">
                <a:latin typeface="Times New Roman" panose="02020603050405020304" pitchFamily="18" charset="0"/>
                <a:cs typeface="Times New Roman" panose="02020603050405020304" pitchFamily="18" charset="0"/>
              </a:rPr>
              <a:t>Content</a:t>
            </a:r>
            <a:endParaRPr lang="en-US" sz="3200"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Background</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Guidance on online education service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Challenges of Online Teaching in the Universities of S&amp;SE Asian Region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Recommendations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Conclusive remarks</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116" y="664161"/>
            <a:ext cx="10845210" cy="7161402"/>
          </a:xfrm>
        </p:spPr>
        <p:txBody>
          <a:bodyPr>
            <a:normAutofit fontScale="40000" lnSpcReduction="20000"/>
          </a:bodyPr>
          <a:lstStyle/>
          <a:p>
            <a:pPr marL="0" indent="0" algn="ctr">
              <a:buNone/>
            </a:pPr>
            <a:r>
              <a:rPr lang="en-US" sz="7000" b="1" dirty="0">
                <a:latin typeface="Times New Roman" panose="02020603050405020304" pitchFamily="18" charset="0"/>
                <a:cs typeface="Times New Roman" panose="02020603050405020304" pitchFamily="18" charset="0"/>
              </a:rPr>
              <a:t>Background</a:t>
            </a:r>
            <a:endParaRPr lang="en-US" sz="7000" b="1" dirty="0">
              <a:latin typeface="Times New Roman" panose="02020603050405020304" pitchFamily="18" charset="0"/>
              <a:cs typeface="Times New Roman" panose="02020603050405020304" pitchFamily="18" charset="0"/>
            </a:endParaRPr>
          </a:p>
          <a:p>
            <a:pPr marL="0" indent="0" algn="just">
              <a:buNone/>
            </a:pPr>
            <a:r>
              <a:rPr lang="en-US" sz="5000" dirty="0">
                <a:latin typeface="Times New Roman" panose="02020603050405020304" pitchFamily="18" charset="0"/>
                <a:cs typeface="Times New Roman" panose="02020603050405020304" pitchFamily="18" charset="0"/>
              </a:rPr>
              <a:t>Asia region is not lagging behind in continuing education provision amidst the pandemic, so are western and eastern regions. </a:t>
            </a:r>
            <a:endParaRPr lang="en-US" sz="5000" dirty="0">
              <a:latin typeface="Times New Roman" panose="02020603050405020304" pitchFamily="18" charset="0"/>
              <a:cs typeface="Times New Roman" panose="02020603050405020304" pitchFamily="18" charset="0"/>
            </a:endParaRPr>
          </a:p>
          <a:p>
            <a:pPr marL="0" indent="0" algn="just">
              <a:buNone/>
            </a:pPr>
            <a:endParaRPr lang="en-US" sz="5000" dirty="0">
              <a:latin typeface="Times New Roman" panose="02020603050405020304" pitchFamily="18" charset="0"/>
              <a:cs typeface="Times New Roman" panose="02020603050405020304" pitchFamily="18" charset="0"/>
            </a:endParaRPr>
          </a:p>
          <a:p>
            <a:pPr marL="0" indent="0" algn="just">
              <a:buNone/>
            </a:pPr>
            <a:r>
              <a:rPr lang="en-US" sz="5000" dirty="0">
                <a:latin typeface="Times New Roman" panose="02020603050405020304" pitchFamily="18" charset="0"/>
                <a:cs typeface="Times New Roman" panose="02020603050405020304" pitchFamily="18" charset="0"/>
              </a:rPr>
              <a:t>To regularize the educational activities in the institutions- school, college and universities, an effective and commanding administration is mandatory. </a:t>
            </a:r>
            <a:endParaRPr lang="en-US" sz="5000" dirty="0">
              <a:latin typeface="Times New Roman" panose="02020603050405020304" pitchFamily="18" charset="0"/>
              <a:cs typeface="Times New Roman" panose="02020603050405020304" pitchFamily="18" charset="0"/>
            </a:endParaRPr>
          </a:p>
          <a:p>
            <a:pPr marL="0" indent="0" algn="just">
              <a:buNone/>
            </a:pPr>
            <a:endParaRPr lang="en-US" sz="3100" dirty="0">
              <a:latin typeface="Times New Roman" panose="02020603050405020304" pitchFamily="18" charset="0"/>
              <a:cs typeface="Times New Roman" panose="02020603050405020304" pitchFamily="18" charset="0"/>
            </a:endParaRPr>
          </a:p>
          <a:p>
            <a:pPr marL="0" indent="0" algn="just">
              <a:buNone/>
            </a:pPr>
            <a:endParaRPr lang="en-US" sz="3100" dirty="0">
              <a:latin typeface="Times New Roman" panose="02020603050405020304" pitchFamily="18" charset="0"/>
              <a:cs typeface="Times New Roman" panose="02020603050405020304" pitchFamily="18" charset="0"/>
            </a:endParaRPr>
          </a:p>
          <a:p>
            <a:pPr marL="0" indent="0" algn="just">
              <a:buNone/>
            </a:pPr>
            <a:endParaRPr lang="en-US" sz="3100" dirty="0">
              <a:latin typeface="Times New Roman" panose="02020603050405020304" pitchFamily="18" charset="0"/>
              <a:cs typeface="Times New Roman" panose="02020603050405020304" pitchFamily="18" charset="0"/>
            </a:endParaRPr>
          </a:p>
          <a:p>
            <a:pPr marL="0" indent="0" algn="just">
              <a:buNone/>
            </a:pPr>
            <a:endParaRPr lang="en-US" sz="3100" dirty="0">
              <a:latin typeface="Times New Roman" panose="02020603050405020304" pitchFamily="18" charset="0"/>
              <a:cs typeface="Times New Roman" panose="02020603050405020304" pitchFamily="18" charset="0"/>
            </a:endParaRPr>
          </a:p>
          <a:p>
            <a:pPr marL="0" indent="0" algn="just">
              <a:buNone/>
            </a:pPr>
            <a:endParaRPr lang="en-US" sz="3100" dirty="0">
              <a:latin typeface="Times New Roman" panose="02020603050405020304" pitchFamily="18" charset="0"/>
              <a:cs typeface="Times New Roman" panose="02020603050405020304" pitchFamily="18" charset="0"/>
            </a:endParaRPr>
          </a:p>
          <a:p>
            <a:pPr marL="0" indent="0" algn="just">
              <a:buNone/>
            </a:pPr>
            <a:endParaRPr lang="en-US" sz="3100" dirty="0">
              <a:latin typeface="Times New Roman" panose="02020603050405020304" pitchFamily="18" charset="0"/>
              <a:cs typeface="Times New Roman" panose="02020603050405020304" pitchFamily="18" charset="0"/>
            </a:endParaRPr>
          </a:p>
          <a:p>
            <a:pPr marL="0" indent="0" algn="just">
              <a:buNone/>
            </a:pPr>
            <a:endParaRPr lang="en-US" sz="3100" dirty="0">
              <a:latin typeface="Times New Roman" panose="02020603050405020304" pitchFamily="18" charset="0"/>
              <a:cs typeface="Times New Roman" panose="02020603050405020304" pitchFamily="18" charset="0"/>
            </a:endParaRPr>
          </a:p>
          <a:p>
            <a:pPr marL="0" indent="0" algn="just">
              <a:buNone/>
            </a:pPr>
            <a:endParaRPr lang="en-US" sz="3100" dirty="0">
              <a:latin typeface="Times New Roman" panose="02020603050405020304" pitchFamily="18" charset="0"/>
              <a:cs typeface="Times New Roman" panose="02020603050405020304" pitchFamily="18" charset="0"/>
            </a:endParaRPr>
          </a:p>
          <a:p>
            <a:pPr marL="0" indent="0" algn="just">
              <a:buNone/>
            </a:pPr>
            <a:endParaRPr lang="en-US" sz="3100" dirty="0">
              <a:latin typeface="Times New Roman" panose="02020603050405020304" pitchFamily="18" charset="0"/>
              <a:cs typeface="Times New Roman" panose="02020603050405020304" pitchFamily="18" charset="0"/>
            </a:endParaRPr>
          </a:p>
          <a:p>
            <a:pPr marL="0" indent="0" algn="just">
              <a:buNone/>
            </a:pPr>
            <a:endParaRPr lang="en-US" sz="3100" dirty="0">
              <a:latin typeface="Times New Roman" panose="02020603050405020304" pitchFamily="18" charset="0"/>
              <a:cs typeface="Times New Roman" panose="02020603050405020304" pitchFamily="18" charset="0"/>
            </a:endParaRPr>
          </a:p>
          <a:p>
            <a:pPr marL="0" indent="0" algn="just">
              <a:buNone/>
            </a:pPr>
            <a:endParaRPr lang="en-US" sz="5500" dirty="0">
              <a:latin typeface="Times New Roman" panose="02020603050405020304" pitchFamily="18" charset="0"/>
              <a:cs typeface="Times New Roman" panose="02020603050405020304" pitchFamily="18" charset="0"/>
            </a:endParaRPr>
          </a:p>
          <a:p>
            <a:pPr marL="0" indent="0" algn="just">
              <a:buNone/>
            </a:pPr>
            <a:r>
              <a:rPr lang="en-US" sz="5500" dirty="0">
                <a:latin typeface="Times New Roman" panose="02020603050405020304" pitchFamily="18" charset="0"/>
                <a:cs typeface="Times New Roman" panose="02020603050405020304" pitchFamily="18" charset="0"/>
              </a:rPr>
              <a:t>Let’s </a:t>
            </a:r>
            <a:r>
              <a:rPr lang="en-US" sz="5500" dirty="0" smtClean="0">
                <a:latin typeface="Times New Roman" panose="02020603050405020304" pitchFamily="18" charset="0"/>
                <a:cs typeface="Times New Roman" panose="02020603050405020304" pitchFamily="18" charset="0"/>
              </a:rPr>
              <a:t>discuss </a:t>
            </a:r>
            <a:r>
              <a:rPr lang="en-US" sz="5500" dirty="0">
                <a:latin typeface="Times New Roman" panose="02020603050405020304" pitchFamily="18" charset="0"/>
                <a:cs typeface="Times New Roman" panose="02020603050405020304" pitchFamily="18" charset="0"/>
              </a:rPr>
              <a:t>some salient features to conduct successful online-based educational activities.</a:t>
            </a:r>
            <a:endParaRPr lang="en-US" sz="5500" dirty="0">
              <a:latin typeface="Times New Roman" panose="02020603050405020304" pitchFamily="18" charset="0"/>
              <a:cs typeface="Times New Roman" panose="02020603050405020304" pitchFamily="18" charset="0"/>
            </a:endParaRPr>
          </a:p>
          <a:p>
            <a:pPr marL="0" indent="0" algn="just">
              <a:buNone/>
            </a:pPr>
            <a:endParaRPr lang="en-US" sz="3100" dirty="0">
              <a:latin typeface="Times New Roman" panose="02020603050405020304" pitchFamily="18" charset="0"/>
              <a:cs typeface="Times New Roman" panose="02020603050405020304" pitchFamily="18" charset="0"/>
            </a:endParaRPr>
          </a:p>
          <a:p>
            <a:pPr marL="0" indent="0" algn="just">
              <a:buNone/>
            </a:pPr>
            <a:endParaRPr lang="en-US" sz="3100" dirty="0">
              <a:latin typeface="Times New Roman" panose="02020603050405020304" pitchFamily="18" charset="0"/>
              <a:cs typeface="Times New Roman" panose="02020603050405020304" pitchFamily="18" charset="0"/>
            </a:endParaRPr>
          </a:p>
          <a:p>
            <a:pPr marL="0" indent="0" algn="just">
              <a:buNone/>
            </a:pPr>
            <a:endParaRPr lang="en-US" sz="3100" dirty="0">
              <a:latin typeface="Times New Roman" panose="02020603050405020304" pitchFamily="18" charset="0"/>
              <a:cs typeface="Times New Roman" panose="02020603050405020304" pitchFamily="18" charset="0"/>
            </a:endParaRPr>
          </a:p>
          <a:p>
            <a:pPr marL="0" indent="0" algn="just">
              <a:buNone/>
            </a:pPr>
            <a:endParaRPr lang="en-US" sz="3100" dirty="0">
              <a:latin typeface="Times New Roman" panose="02020603050405020304" pitchFamily="18" charset="0"/>
              <a:cs typeface="Times New Roman" panose="02020603050405020304" pitchFamily="18" charset="0"/>
            </a:endParaRPr>
          </a:p>
          <a:p>
            <a:pPr marL="0" indent="0" algn="just">
              <a:buNone/>
            </a:pPr>
            <a:endParaRPr lang="en-US" sz="3100"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br>
              <a:rPr lang="en-US" dirty="0"/>
            </a:br>
            <a:endParaRPr lang="en-US" dirty="0"/>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05834" y="2573254"/>
            <a:ext cx="4180331" cy="24559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Times New Roman" panose="02020603050405020304" pitchFamily="18" charset="0"/>
                <a:cs typeface="Times New Roman" panose="02020603050405020304" pitchFamily="18" charset="0"/>
              </a:rPr>
              <a:t>Guidance on online education service</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lnSpcReduction="10000"/>
          </a:bodyPr>
          <a:lstStyle/>
          <a:p>
            <a:pPr marL="0" indent="0" algn="just">
              <a:buNone/>
            </a:pPr>
            <a:r>
              <a:rPr lang="en-US" sz="2400" b="1" i="1" dirty="0">
                <a:latin typeface="Times New Roman" panose="02020603050405020304" pitchFamily="18" charset="0"/>
                <a:cs typeface="Times New Roman" panose="02020603050405020304" pitchFamily="18" charset="0"/>
              </a:rPr>
              <a:t>Role of Leadership of Authoritative bodies</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motivating peers rather than convincing them to conduct online class lectures</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Once the faculty members are encouraged to adopt online-based teaching technics, students are ready to accept the alternative ways of learning during adverse situation</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2"/>
          </p:nvPr>
        </p:nvPicPr>
        <p:blipFill>
          <a:blip r:embed="rId1" cstate="print">
            <a:extLst>
              <a:ext uri="{28A0092B-C50C-407E-A947-70E740481C1C}">
                <a14:useLocalDpi xmlns:a14="http://schemas.microsoft.com/office/drawing/2010/main" val="0"/>
              </a:ext>
            </a:extLst>
          </a:blip>
          <a:stretch>
            <a:fillRect/>
          </a:stretch>
        </p:blipFill>
        <p:spPr>
          <a:xfrm>
            <a:off x="6447908" y="1935126"/>
            <a:ext cx="4946324" cy="390214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solidFill>
                  <a:prstClr val="black"/>
                </a:solidFill>
                <a:latin typeface="Times New Roman" panose="02020603050405020304" pitchFamily="18" charset="0"/>
                <a:cs typeface="Times New Roman" panose="02020603050405020304" pitchFamily="18" charset="0"/>
              </a:rPr>
              <a:t>Guidance on online education service</a:t>
            </a:r>
            <a:endParaRPr lang="en-US" dirty="0"/>
          </a:p>
        </p:txBody>
      </p:sp>
      <p:sp>
        <p:nvSpPr>
          <p:cNvPr id="3" name="Content Placeholder 2"/>
          <p:cNvSpPr>
            <a:spLocks noGrp="1"/>
          </p:cNvSpPr>
          <p:nvPr>
            <p:ph sz="half" idx="1"/>
          </p:nvPr>
        </p:nvSpPr>
        <p:spPr>
          <a:xfrm>
            <a:off x="6324600" y="1538546"/>
            <a:ext cx="5181600" cy="4351338"/>
          </a:xfrm>
        </p:spPr>
        <p:txBody>
          <a:bodyPr>
            <a:normAutofit fontScale="92500"/>
          </a:bodyPr>
          <a:lstStyle/>
          <a:p>
            <a:pPr marL="0" lvl="0" indent="0" algn="just">
              <a:buNone/>
            </a:pPr>
            <a:r>
              <a:rPr lang="en-US" sz="2400" b="1" i="1" dirty="0">
                <a:solidFill>
                  <a:prstClr val="black"/>
                </a:solidFill>
                <a:latin typeface="Times New Roman" panose="02020603050405020304" pitchFamily="18" charset="0"/>
                <a:cs typeface="Times New Roman" panose="02020603050405020304" pitchFamily="18" charset="0"/>
              </a:rPr>
              <a:t>Uniformed approach Decision Making</a:t>
            </a:r>
            <a:endParaRPr lang="en-US" sz="2400" b="1" i="1" dirty="0">
              <a:solidFill>
                <a:prstClr val="black"/>
              </a:solidFill>
              <a:latin typeface="Times New Roman" panose="02020603050405020304" pitchFamily="18" charset="0"/>
              <a:cs typeface="Times New Roman" panose="02020603050405020304" pitchFamily="18" charset="0"/>
            </a:endParaRPr>
          </a:p>
          <a:p>
            <a:pPr marL="0" lvl="0" indent="0" algn="just">
              <a:buNone/>
            </a:pPr>
            <a:endParaRPr lang="en-US" sz="2400" b="1" i="1"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Faculty participation in interactive online meetings, proposing plans, identifying pros and cons of the planning, and agreeing to certain points to consolidate a decision. </a:t>
            </a:r>
            <a:endParaRPr lang="en-US" sz="2400"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Further meetings with deans and chairmen of different faculties for clarification. </a:t>
            </a:r>
            <a:endParaRPr lang="en-US" sz="2400"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Conveying final decision to all through emails, phone calls and short message service (SMS)</a:t>
            </a:r>
            <a:endParaRPr lang="en-US" sz="2400" dirty="0">
              <a:solidFill>
                <a:prstClr val="black"/>
              </a:solidFill>
              <a:latin typeface="Times New Roman" panose="02020603050405020304" pitchFamily="18" charset="0"/>
              <a:cs typeface="Times New Roman" panose="02020603050405020304" pitchFamily="18" charset="0"/>
            </a:endParaRPr>
          </a:p>
          <a:p>
            <a:endParaRPr lang="en-US" dirty="0"/>
          </a:p>
        </p:txBody>
      </p:sp>
      <p:pic>
        <p:nvPicPr>
          <p:cNvPr id="6" name="Content Placeholder 5"/>
          <p:cNvPicPr>
            <a:picLocks noGrp="1" noChangeAspect="1"/>
          </p:cNvPicPr>
          <p:nvPr>
            <p:ph sz="half" idx="2"/>
          </p:nvPr>
        </p:nvPicPr>
        <p:blipFill>
          <a:blip r:embed="rId1">
            <a:extLst>
              <a:ext uri="{28A0092B-C50C-407E-A947-70E740481C1C}">
                <a14:useLocalDpi xmlns:a14="http://schemas.microsoft.com/office/drawing/2010/main" val="0"/>
              </a:ext>
            </a:extLst>
          </a:blip>
          <a:stretch>
            <a:fillRect/>
          </a:stretch>
        </p:blipFill>
        <p:spPr>
          <a:xfrm>
            <a:off x="939585" y="1775638"/>
            <a:ext cx="5156415" cy="348964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2800" b="1" dirty="0">
                <a:solidFill>
                  <a:prstClr val="black"/>
                </a:solidFill>
                <a:latin typeface="Times New Roman" panose="02020603050405020304" pitchFamily="18" charset="0"/>
                <a:cs typeface="Times New Roman" panose="02020603050405020304" pitchFamily="18" charset="0"/>
              </a:rPr>
              <a:t>Guidance on online education service</a:t>
            </a:r>
            <a:endParaRPr lang="en-US" dirty="0"/>
          </a:p>
        </p:txBody>
      </p:sp>
      <p:sp>
        <p:nvSpPr>
          <p:cNvPr id="3" name="Content Placeholder 2"/>
          <p:cNvSpPr>
            <a:spLocks noGrp="1"/>
          </p:cNvSpPr>
          <p:nvPr>
            <p:ph sz="half" idx="1"/>
          </p:nvPr>
        </p:nvSpPr>
        <p:spPr/>
        <p:txBody>
          <a:bodyPr>
            <a:normAutofit/>
          </a:bodyPr>
          <a:lstStyle/>
          <a:p>
            <a:pPr marL="0" lvl="0" indent="0" algn="just">
              <a:buNone/>
            </a:pPr>
            <a:r>
              <a:rPr lang="en-US" sz="2400" b="1" i="1" dirty="0">
                <a:solidFill>
                  <a:prstClr val="black"/>
                </a:solidFill>
                <a:latin typeface="Times New Roman" panose="02020603050405020304" pitchFamily="18" charset="0"/>
                <a:cs typeface="Times New Roman" panose="02020603050405020304" pitchFamily="18" charset="0"/>
              </a:rPr>
              <a:t>Deployment of IT Team</a:t>
            </a:r>
            <a:endParaRPr lang="en-US" sz="2400" b="1" i="1"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Information Technology (IT) services to centrally monitor online education system </a:t>
            </a:r>
            <a:endParaRPr lang="en-US" sz="2400"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manual recordings, like managing a Microsoft Excel Sheet if financial and technical resources for developing accounts/portals for all individuals </a:t>
            </a:r>
            <a:endParaRPr lang="en-US" sz="2400"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Delivering information through short message services (SMS) and emails</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11" name="Content Placeholder 10"/>
          <p:cNvPicPr>
            <a:picLocks noGrp="1" noChangeAspect="1"/>
          </p:cNvPicPr>
          <p:nvPr>
            <p:ph sz="half" idx="2"/>
          </p:nvPr>
        </p:nvPicPr>
        <p:blipFill rotWithShape="1">
          <a:blip r:embed="rId1" cstate="print">
            <a:extLst>
              <a:ext uri="{28A0092B-C50C-407E-A947-70E740481C1C}">
                <a14:useLocalDpi xmlns:a14="http://schemas.microsoft.com/office/drawing/2010/main" val="0"/>
              </a:ext>
            </a:extLst>
          </a:blip>
          <a:srcRect b="7074"/>
          <a:stretch>
            <a:fillRect/>
          </a:stretch>
        </p:blipFill>
        <p:spPr>
          <a:xfrm>
            <a:off x="6892758" y="1825625"/>
            <a:ext cx="4016929" cy="404354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2800" b="1" dirty="0">
                <a:solidFill>
                  <a:prstClr val="black"/>
                </a:solidFill>
                <a:latin typeface="Times New Roman" panose="02020603050405020304" pitchFamily="18" charset="0"/>
                <a:cs typeface="Times New Roman" panose="02020603050405020304" pitchFamily="18" charset="0"/>
              </a:rPr>
              <a:t>Guidance on online education service</a:t>
            </a:r>
            <a:endParaRPr lang="en-US" dirty="0"/>
          </a:p>
        </p:txBody>
      </p:sp>
      <p:sp>
        <p:nvSpPr>
          <p:cNvPr id="3" name="Content Placeholder 2"/>
          <p:cNvSpPr>
            <a:spLocks noGrp="1"/>
          </p:cNvSpPr>
          <p:nvPr>
            <p:ph sz="half" idx="1"/>
          </p:nvPr>
        </p:nvSpPr>
        <p:spPr>
          <a:xfrm>
            <a:off x="6016254" y="1920875"/>
            <a:ext cx="5181600" cy="4351338"/>
          </a:xfrm>
        </p:spPr>
        <p:txBody>
          <a:bodyPr>
            <a:normAutofit fontScale="92500"/>
          </a:bodyPr>
          <a:lstStyle/>
          <a:p>
            <a:pPr marL="0" lvl="0" indent="0" algn="just">
              <a:buNone/>
            </a:pPr>
            <a:r>
              <a:rPr lang="en-US" sz="2400" b="1" i="1" dirty="0">
                <a:solidFill>
                  <a:prstClr val="black"/>
                </a:solidFill>
                <a:latin typeface="Times New Roman" panose="02020603050405020304" pitchFamily="18" charset="0"/>
                <a:cs typeface="Times New Roman" panose="02020603050405020304" pitchFamily="18" charset="0"/>
              </a:rPr>
              <a:t>Mode of Online Class and Assessments </a:t>
            </a:r>
            <a:endParaRPr lang="en-US" sz="2400" b="1" i="1"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Zoom, Google Hangouts meets, Microsoft Teams Meeting and Skype etc. with one click on a link.</a:t>
            </a:r>
            <a:endParaRPr lang="en-US" sz="2400"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Single platform to be chosen to ensure uniformity and avoid comparison conflicts</a:t>
            </a:r>
            <a:endParaRPr lang="en-US" sz="2400"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Quiz examinations via google classroom. Presentation examinations by keeping the video mode on though, internet accessibility will be considered </a:t>
            </a:r>
            <a:endParaRPr lang="en-US" sz="2400"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Written examinations converted to assignment forms and assessed thereby.</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2"/>
          </p:nvPr>
        </p:nvPicPr>
        <p:blipFill>
          <a:blip r:embed="rId1">
            <a:extLst>
              <a:ext uri="{28A0092B-C50C-407E-A947-70E740481C1C}">
                <a14:useLocalDpi xmlns:a14="http://schemas.microsoft.com/office/drawing/2010/main" val="0"/>
              </a:ext>
            </a:extLst>
          </a:blip>
          <a:stretch>
            <a:fillRect/>
          </a:stretch>
        </p:blipFill>
        <p:spPr>
          <a:xfrm>
            <a:off x="994146" y="2562447"/>
            <a:ext cx="4626935" cy="277701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solidFill>
                  <a:prstClr val="black"/>
                </a:solidFill>
                <a:latin typeface="Times New Roman" panose="02020603050405020304" pitchFamily="18" charset="0"/>
                <a:cs typeface="Times New Roman" panose="02020603050405020304" pitchFamily="18" charset="0"/>
              </a:rPr>
              <a:t>Guidance on online education service</a:t>
            </a:r>
            <a:endParaRPr lang="en-US" dirty="0"/>
          </a:p>
        </p:txBody>
      </p:sp>
      <p:sp>
        <p:nvSpPr>
          <p:cNvPr id="3" name="Content Placeholder 2"/>
          <p:cNvSpPr>
            <a:spLocks noGrp="1"/>
          </p:cNvSpPr>
          <p:nvPr>
            <p:ph idx="1"/>
          </p:nvPr>
        </p:nvSpPr>
        <p:spPr/>
        <p:txBody>
          <a:bodyPr/>
          <a:lstStyle/>
          <a:p>
            <a:pPr marL="0" lvl="0" indent="0" algn="just">
              <a:buNone/>
            </a:pPr>
            <a:r>
              <a:rPr lang="en-US" sz="2400" b="1" i="1" dirty="0">
                <a:solidFill>
                  <a:prstClr val="black"/>
                </a:solidFill>
                <a:latin typeface="Times New Roman" panose="02020603050405020304" pitchFamily="18" charset="0"/>
                <a:cs typeface="Times New Roman" panose="02020603050405020304" pitchFamily="18" charset="0"/>
              </a:rPr>
              <a:t>Training and Role of Faculty Members</a:t>
            </a:r>
            <a:endParaRPr lang="en-US" sz="2400" b="1" i="1"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Online training by sending YouTube video links on e-learning techniques and sample video tutorials on online classes. </a:t>
            </a:r>
            <a:endParaRPr lang="en-US" sz="2400"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Converting lectures to PowerPoint Presentation (PPT) with relevant examples, flow charts, diagram, images and graphs </a:t>
            </a:r>
            <a:endParaRPr lang="en-US" sz="2400"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Theories to teach with examples while practical classes need heuristic approach</a:t>
            </a:r>
            <a:endParaRPr lang="en-US" sz="2400"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Mathematical, engineering and business study classes to follow distinct technics understandable by the students</a:t>
            </a:r>
            <a:endParaRPr lang="en-US" sz="2400" dirty="0">
              <a:solidFill>
                <a:prstClr val="black"/>
              </a:solidFill>
              <a:latin typeface="Times New Roman" panose="02020603050405020304" pitchFamily="18" charset="0"/>
              <a:cs typeface="Times New Roman" panose="02020603050405020304" pitchFamily="18" charset="0"/>
            </a:endParaRPr>
          </a:p>
          <a:p>
            <a:pPr marL="0" lvl="0" indent="0" algn="just">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solidFill>
                  <a:prstClr val="black"/>
                </a:solidFill>
                <a:latin typeface="Times New Roman" panose="02020603050405020304" pitchFamily="18" charset="0"/>
                <a:cs typeface="Times New Roman" panose="02020603050405020304" pitchFamily="18" charset="0"/>
              </a:rPr>
              <a:t>Guidance on online education service</a:t>
            </a:r>
            <a:endParaRPr lang="en-US" dirty="0"/>
          </a:p>
        </p:txBody>
      </p:sp>
      <p:sp>
        <p:nvSpPr>
          <p:cNvPr id="3" name="Content Placeholder 2"/>
          <p:cNvSpPr>
            <a:spLocks noGrp="1"/>
          </p:cNvSpPr>
          <p:nvPr>
            <p:ph idx="1"/>
          </p:nvPr>
        </p:nvSpPr>
        <p:spPr/>
        <p:txBody>
          <a:bodyPr>
            <a:normAutofit/>
          </a:bodyPr>
          <a:lstStyle/>
          <a:p>
            <a:pPr marL="0" lvl="0" indent="0" algn="just">
              <a:buNone/>
            </a:pPr>
            <a:r>
              <a:rPr lang="en-US" sz="2400" b="1" i="1" dirty="0">
                <a:solidFill>
                  <a:prstClr val="black"/>
                </a:solidFill>
                <a:latin typeface="Times New Roman" panose="02020603050405020304" pitchFamily="18" charset="0"/>
                <a:cs typeface="Times New Roman" panose="02020603050405020304" pitchFamily="18" charset="0"/>
              </a:rPr>
              <a:t>Training and Role of Faculty Members</a:t>
            </a:r>
            <a:endParaRPr lang="en-US" sz="2400" b="1" i="1"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Using pen and paper or white boards if available, in the video sessions rather than lecturing </a:t>
            </a:r>
            <a:endParaRPr lang="en-US" sz="2400"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PPTs, lecture notes, lecture videos or audios and relevant online links should be provided to students through google classroom, google drive or drop box or combined emails or uploaded in Facebook groups</a:t>
            </a:r>
            <a:endParaRPr lang="en-US" sz="2400"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Sharing the class materials in more than one platform to ensure greater accessibility </a:t>
            </a:r>
            <a:endParaRPr lang="en-US" sz="2400" dirty="0">
              <a:solidFill>
                <a:prstClr val="black"/>
              </a:solidFill>
              <a:latin typeface="Times New Roman" panose="02020603050405020304" pitchFamily="18" charset="0"/>
              <a:cs typeface="Times New Roman" panose="02020603050405020304" pitchFamily="18" charset="0"/>
            </a:endParaRPr>
          </a:p>
          <a:p>
            <a:pPr algn="just"/>
            <a:r>
              <a:rPr lang="en-US" sz="2400" dirty="0">
                <a:solidFill>
                  <a:prstClr val="black"/>
                </a:solidFill>
                <a:latin typeface="Times New Roman" panose="02020603050405020304" pitchFamily="18" charset="0"/>
                <a:cs typeface="Times New Roman" panose="02020603050405020304" pitchFamily="18" charset="0"/>
              </a:rPr>
              <a:t>Uploading topic based reading materials one day before a scheduled class and lecture materials just after completion of a lecture session</a:t>
            </a:r>
            <a:endParaRPr lang="en-US" sz="2400" dirty="0">
              <a:solidFill>
                <a:prstClr val="black"/>
              </a:solidFill>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4826</Words>
  <Application>WPS 演示</Application>
  <PresentationFormat>Widescreen</PresentationFormat>
  <Paragraphs>130</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宋体</vt:lpstr>
      <vt:lpstr>Wingdings</vt:lpstr>
      <vt:lpstr>Times New Roman</vt:lpstr>
      <vt:lpstr>Calibri</vt:lpstr>
      <vt:lpstr>微软雅黑</vt:lpstr>
      <vt:lpstr>Arial Unicode MS</vt:lpstr>
      <vt:lpstr>Calibri Light</vt:lpstr>
      <vt:lpstr>Office Theme</vt:lpstr>
      <vt:lpstr>PowerPoint 演示文稿</vt:lpstr>
      <vt:lpstr>PowerPoint 演示文稿</vt:lpstr>
      <vt:lpstr>PowerPoint 演示文稿</vt:lpstr>
      <vt:lpstr>Guidance on online education service</vt:lpstr>
      <vt:lpstr>Guidance on online education service</vt:lpstr>
      <vt:lpstr>Guidance on online education service</vt:lpstr>
      <vt:lpstr>Guidance on online education service</vt:lpstr>
      <vt:lpstr>Guidance on online education service</vt:lpstr>
      <vt:lpstr>Guidance on online education service</vt:lpstr>
      <vt:lpstr>Guidance on online education service</vt:lpstr>
      <vt:lpstr>Challenges of Online Teaching in the Universities of S&amp;SE Asian Region </vt:lpstr>
      <vt:lpstr>Recommendations</vt:lpstr>
      <vt:lpstr>Conclusive remarks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Nandeeta Samad</dc:creator>
  <cp:lastModifiedBy>和小池</cp:lastModifiedBy>
  <cp:revision>144</cp:revision>
  <dcterms:created xsi:type="dcterms:W3CDTF">2019-03-12T12:57:00Z</dcterms:created>
  <dcterms:modified xsi:type="dcterms:W3CDTF">2020-05-18T08:46:58Z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