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1"/>
  </p:notes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74"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828BE-0179-490E-93DE-4EE56E672615}" type="datetimeFigureOut">
              <a:rPr lang="en-US" smtClean="0"/>
              <a:t>07-May-20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C68CE-8724-4DA7-9CF3-28E6778E18C9}" type="slidenum">
              <a:rPr lang="en-US" smtClean="0"/>
              <a:t>‹#›</a:t>
            </a:fld>
            <a:endParaRPr lang="en-US"/>
          </a:p>
        </p:txBody>
      </p:sp>
    </p:spTree>
    <p:extLst>
      <p:ext uri="{BB962C8B-B14F-4D97-AF65-F5344CB8AC3E}">
        <p14:creationId xmlns:p14="http://schemas.microsoft.com/office/powerpoint/2010/main" val="3321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C68CE-8724-4DA7-9CF3-28E6778E18C9}" type="slidenum">
              <a:rPr lang="en-US" smtClean="0"/>
              <a:t>1</a:t>
            </a:fld>
            <a:endParaRPr lang="en-US"/>
          </a:p>
        </p:txBody>
      </p:sp>
    </p:spTree>
    <p:extLst>
      <p:ext uri="{BB962C8B-B14F-4D97-AF65-F5344CB8AC3E}">
        <p14:creationId xmlns:p14="http://schemas.microsoft.com/office/powerpoint/2010/main" val="217983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07-May-20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07-May-20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07-May-20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07-May-20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07-May-20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07-May-20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07-May-20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07-May-20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07-May-20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07-May-20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07-May-20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07-May-20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dailystarnews/videos/21768401283086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770413"/>
            <a:ext cx="7315200" cy="3255264"/>
          </a:xfrm>
        </p:spPr>
        <p:txBody>
          <a:bodyPr>
            <a:normAutofit/>
          </a:bodyPr>
          <a:lstStyle/>
          <a:p>
            <a:r>
              <a:rPr lang="en-US" b="1" dirty="0"/>
              <a:t>Shifting to Full Online Teaching: The ULAB </a:t>
            </a:r>
            <a:r>
              <a:rPr lang="en-US" b="1" dirty="0" smtClean="0"/>
              <a:t>Experience</a:t>
            </a:r>
            <a:endParaRPr lang="en-US" dirty="0"/>
          </a:p>
        </p:txBody>
      </p:sp>
      <p:sp>
        <p:nvSpPr>
          <p:cNvPr id="3" name="Subtitle 2"/>
          <p:cNvSpPr>
            <a:spLocks noGrp="1"/>
          </p:cNvSpPr>
          <p:nvPr>
            <p:ph type="subTitle" idx="1"/>
          </p:nvPr>
        </p:nvSpPr>
        <p:spPr>
          <a:xfrm>
            <a:off x="1100015" y="4592972"/>
            <a:ext cx="7315200" cy="914400"/>
          </a:xfrm>
        </p:spPr>
        <p:txBody>
          <a:bodyPr>
            <a:normAutofit lnSpcReduction="10000"/>
          </a:bodyPr>
          <a:lstStyle/>
          <a:p>
            <a:endParaRPr lang="en-US" dirty="0" smtClean="0"/>
          </a:p>
          <a:p>
            <a:r>
              <a:rPr lang="en-US" sz="2800" b="1" dirty="0" smtClean="0">
                <a:solidFill>
                  <a:schemeClr val="bg1"/>
                </a:solidFill>
              </a:rPr>
              <a:t>Countering </a:t>
            </a:r>
            <a:r>
              <a:rPr lang="en-US" sz="2800" b="1" dirty="0">
                <a:solidFill>
                  <a:schemeClr val="bg1"/>
                </a:solidFill>
              </a:rPr>
              <a:t>COVID-19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3732113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Motivate Students</a:t>
            </a:r>
          </a:p>
        </p:txBody>
      </p:sp>
      <p:sp>
        <p:nvSpPr>
          <p:cNvPr id="3" name="Content Placeholder 2"/>
          <p:cNvSpPr>
            <a:spLocks noGrp="1"/>
          </p:cNvSpPr>
          <p:nvPr>
            <p:ph idx="1"/>
          </p:nvPr>
        </p:nvSpPr>
        <p:spPr/>
        <p:txBody>
          <a:bodyPr/>
          <a:lstStyle/>
          <a:p>
            <a:r>
              <a:rPr lang="en-US" dirty="0"/>
              <a:t>Everyone learns differently - and motivation plays a big part in the learning process. Several </a:t>
            </a:r>
            <a:r>
              <a:rPr lang="en-US" dirty="0" smtClean="0"/>
              <a:t>initiatives were taken to motivate students, such as-</a:t>
            </a:r>
          </a:p>
          <a:p>
            <a:endParaRPr lang="en-US" dirty="0" smtClean="0"/>
          </a:p>
          <a:p>
            <a:pPr lvl="1"/>
            <a:r>
              <a:rPr lang="en-US" dirty="0"/>
              <a:t>Assignments that are not required may be </a:t>
            </a:r>
            <a:r>
              <a:rPr lang="en-US" dirty="0" smtClean="0"/>
              <a:t>skipped. </a:t>
            </a:r>
          </a:p>
          <a:p>
            <a:pPr lvl="1"/>
            <a:endParaRPr lang="en-US" dirty="0" smtClean="0"/>
          </a:p>
          <a:p>
            <a:pPr lvl="1"/>
            <a:r>
              <a:rPr lang="en-US" dirty="0" smtClean="0"/>
              <a:t>Giving </a:t>
            </a:r>
            <a:r>
              <a:rPr lang="en-US" dirty="0"/>
              <a:t>extra points for online discussions or optional assignments</a:t>
            </a:r>
            <a:r>
              <a:rPr lang="en-US" dirty="0" smtClean="0"/>
              <a:t>.</a:t>
            </a:r>
          </a:p>
          <a:p>
            <a:pPr lvl="1"/>
            <a:endParaRPr lang="en-US" dirty="0" smtClean="0"/>
          </a:p>
          <a:p>
            <a:pPr lvl="1"/>
            <a:r>
              <a:rPr lang="en-US" dirty="0" smtClean="0"/>
              <a:t>Push forward the deadlines and more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360091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from Students and Faculty members</a:t>
            </a:r>
          </a:p>
        </p:txBody>
      </p:sp>
      <p:sp>
        <p:nvSpPr>
          <p:cNvPr id="3" name="Content Placeholder 2"/>
          <p:cNvSpPr>
            <a:spLocks noGrp="1"/>
          </p:cNvSpPr>
          <p:nvPr>
            <p:ph idx="1"/>
          </p:nvPr>
        </p:nvSpPr>
        <p:spPr/>
        <p:txBody>
          <a:bodyPr/>
          <a:lstStyle/>
          <a:p>
            <a:r>
              <a:rPr lang="en-US" dirty="0" smtClean="0"/>
              <a:t>Both Students and Faculty members has provided </a:t>
            </a:r>
            <a:r>
              <a:rPr lang="en-US" dirty="0"/>
              <a:t>with valuable feedback on the positives and negatives </a:t>
            </a:r>
            <a:r>
              <a:rPr lang="en-US" dirty="0" smtClean="0"/>
              <a:t>of </a:t>
            </a:r>
            <a:r>
              <a:rPr lang="en-US" dirty="0"/>
              <a:t>overall online classroom </a:t>
            </a:r>
            <a:r>
              <a:rPr lang="en-US" dirty="0" smtClean="0"/>
              <a:t>that helped moving the class </a:t>
            </a:r>
            <a:r>
              <a:rPr lang="en-US" dirty="0"/>
              <a:t>forward. </a:t>
            </a:r>
            <a:endParaRPr lang="en-US" dirty="0" smtClean="0"/>
          </a:p>
          <a:p>
            <a:endParaRPr lang="en-US" dirty="0"/>
          </a:p>
          <a:p>
            <a:r>
              <a:rPr lang="en-US" dirty="0" smtClean="0"/>
              <a:t>Besides students and faculty members, feedback from other experienced online educators helped shaping the classroom. </a:t>
            </a:r>
            <a:r>
              <a:rPr lang="en-US" dirty="0"/>
              <a:t>Education is a ‘sharing’ field and so these </a:t>
            </a:r>
            <a:r>
              <a:rPr lang="en-US" dirty="0" smtClean="0"/>
              <a:t>connections proved </a:t>
            </a:r>
            <a:r>
              <a:rPr lang="en-US" dirty="0"/>
              <a:t>invaluable to </a:t>
            </a:r>
            <a:r>
              <a:rPr lang="en-US" dirty="0" smtClean="0"/>
              <a:t>online </a:t>
            </a:r>
            <a:r>
              <a:rPr lang="en-US" dirty="0"/>
              <a:t>educator development.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89465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Coursera</a:t>
            </a:r>
          </a:p>
        </p:txBody>
      </p:sp>
      <p:sp>
        <p:nvSpPr>
          <p:cNvPr id="3" name="Content Placeholder 2"/>
          <p:cNvSpPr>
            <a:spLocks noGrp="1"/>
          </p:cNvSpPr>
          <p:nvPr>
            <p:ph idx="1"/>
          </p:nvPr>
        </p:nvSpPr>
        <p:spPr/>
        <p:txBody>
          <a:bodyPr/>
          <a:lstStyle/>
          <a:p>
            <a:r>
              <a:rPr lang="en-US" dirty="0"/>
              <a:t>In April 2020, </a:t>
            </a:r>
            <a:r>
              <a:rPr lang="en-US" dirty="0" smtClean="0"/>
              <a:t>the </a:t>
            </a:r>
            <a:r>
              <a:rPr lang="en-US" dirty="0"/>
              <a:t>American online learning platform </a:t>
            </a:r>
            <a:r>
              <a:rPr lang="en-US" dirty="0" smtClean="0"/>
              <a:t>Coursera </a:t>
            </a:r>
            <a:r>
              <a:rPr lang="en-US" dirty="0"/>
              <a:t>has agreed to offer more than 4,600 courses for 1,000 </a:t>
            </a:r>
            <a:r>
              <a:rPr lang="en-US" dirty="0" err="1"/>
              <a:t>ULABians</a:t>
            </a:r>
            <a:r>
              <a:rPr lang="en-US" dirty="0"/>
              <a:t> for free for the next six months.  </a:t>
            </a:r>
            <a:endParaRPr lang="en-US" dirty="0" smtClean="0"/>
          </a:p>
          <a:p>
            <a:endParaRPr lang="en-US" dirty="0" smtClean="0"/>
          </a:p>
          <a:p>
            <a:r>
              <a:rPr lang="en-US" dirty="0" smtClean="0"/>
              <a:t>The </a:t>
            </a:r>
            <a:r>
              <a:rPr lang="en-US" dirty="0"/>
              <a:t>agreement with Coursera is beneficial not only to business students but to all ULAB students and faculty, especially for those who want to learn more during the lockdown.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2597227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Webinars</a:t>
            </a:r>
          </a:p>
        </p:txBody>
      </p:sp>
      <p:sp>
        <p:nvSpPr>
          <p:cNvPr id="3" name="Content Placeholder 2"/>
          <p:cNvSpPr>
            <a:spLocks noGrp="1"/>
          </p:cNvSpPr>
          <p:nvPr>
            <p:ph idx="1"/>
          </p:nvPr>
        </p:nvSpPr>
        <p:spPr/>
        <p:txBody>
          <a:bodyPr/>
          <a:lstStyle/>
          <a:p>
            <a:r>
              <a:rPr lang="en-US" dirty="0" smtClean="0"/>
              <a:t>ULAB </a:t>
            </a:r>
            <a:r>
              <a:rPr lang="en-US" dirty="0"/>
              <a:t>Center for Enterprise and Society (CES) </a:t>
            </a:r>
            <a:r>
              <a:rPr lang="en-US" dirty="0" smtClean="0"/>
              <a:t>initiated </a:t>
            </a:r>
            <a:r>
              <a:rPr lang="en-US" dirty="0"/>
              <a:t>a partnership with the Startup Dhaka Online School (rechristened as “Upskill”). The partnership allowed CES/EMBA program to acquire experience and capability in developing online learning </a:t>
            </a:r>
            <a:r>
              <a:rPr lang="en-US" dirty="0" smtClean="0"/>
              <a:t>content. </a:t>
            </a:r>
            <a:r>
              <a:rPr lang="en-US" dirty="0"/>
              <a:t>With this experience, </a:t>
            </a:r>
            <a:r>
              <a:rPr lang="en-US" dirty="0" smtClean="0"/>
              <a:t>CES facilitated </a:t>
            </a:r>
            <a:r>
              <a:rPr lang="en-US" dirty="0"/>
              <a:t>two webinars. </a:t>
            </a:r>
            <a:endParaRPr lang="en-US" dirty="0" smtClean="0"/>
          </a:p>
          <a:p>
            <a:endParaRPr lang="en-US" dirty="0" smtClean="0"/>
          </a:p>
          <a:p>
            <a:pPr lvl="1"/>
            <a:r>
              <a:rPr lang="en-US" dirty="0" smtClean="0"/>
              <a:t>The </a:t>
            </a:r>
            <a:r>
              <a:rPr lang="en-US" dirty="0"/>
              <a:t>first webinar was conducted via Zoom on 5 </a:t>
            </a:r>
            <a:r>
              <a:rPr lang="en-US" dirty="0" smtClean="0"/>
              <a:t>April, covered </a:t>
            </a:r>
            <a:r>
              <a:rPr lang="en-US" dirty="0"/>
              <a:t>the COVID-19 situation in the country and how to cope with it professionally and mentally. </a:t>
            </a:r>
            <a:endParaRPr lang="en-US" dirty="0" smtClean="0"/>
          </a:p>
          <a:p>
            <a:pPr lvl="1"/>
            <a:endParaRPr lang="en-US" dirty="0" smtClean="0"/>
          </a:p>
          <a:p>
            <a:pPr lvl="1"/>
            <a:r>
              <a:rPr lang="en-US" dirty="0" smtClean="0"/>
              <a:t>The </a:t>
            </a:r>
            <a:r>
              <a:rPr lang="en-US" dirty="0"/>
              <a:t>second webinar, also held via Zoom on 13 April, was entitled “Impact of COVID-19 on </a:t>
            </a:r>
            <a:r>
              <a:rPr lang="en-US" dirty="0" smtClean="0"/>
              <a:t>Startups </a:t>
            </a:r>
            <a:r>
              <a:rPr lang="en-US" dirty="0"/>
              <a:t>of Bangladesh.” </a:t>
            </a:r>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208026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Webinars</a:t>
            </a:r>
          </a:p>
        </p:txBody>
      </p:sp>
      <p:sp>
        <p:nvSpPr>
          <p:cNvPr id="3" name="Content Placeholder 2"/>
          <p:cNvSpPr>
            <a:spLocks noGrp="1"/>
          </p:cNvSpPr>
          <p:nvPr>
            <p:ph idx="1"/>
          </p:nvPr>
        </p:nvSpPr>
        <p:spPr/>
        <p:txBody>
          <a:bodyPr>
            <a:normAutofit fontScale="92500" lnSpcReduction="10000"/>
          </a:bodyPr>
          <a:lstStyle/>
          <a:p>
            <a:r>
              <a:rPr lang="en-US" dirty="0"/>
              <a:t>The Media Studies and Journalism Department conducted the following webinars during the lockdown period:</a:t>
            </a:r>
          </a:p>
          <a:p>
            <a:pPr lvl="1"/>
            <a:endParaRPr lang="en-US" dirty="0" smtClean="0"/>
          </a:p>
          <a:p>
            <a:pPr lvl="1"/>
            <a:r>
              <a:rPr lang="en-US" dirty="0" smtClean="0"/>
              <a:t>PR </a:t>
            </a:r>
            <a:r>
              <a:rPr lang="en-US" dirty="0"/>
              <a:t>Project Planning and Implementation. 2 April. </a:t>
            </a:r>
            <a:r>
              <a:rPr lang="en-US" dirty="0" err="1"/>
              <a:t>Iffat</a:t>
            </a:r>
            <a:r>
              <a:rPr lang="en-US" dirty="0"/>
              <a:t> </a:t>
            </a:r>
            <a:r>
              <a:rPr lang="en-US" dirty="0" err="1"/>
              <a:t>Nowrin</a:t>
            </a:r>
            <a:r>
              <a:rPr lang="en-US" dirty="0"/>
              <a:t> Mallik (Instructor)</a:t>
            </a:r>
          </a:p>
          <a:p>
            <a:pPr lvl="1"/>
            <a:endParaRPr lang="en-US" dirty="0" smtClean="0"/>
          </a:p>
          <a:p>
            <a:pPr lvl="1"/>
            <a:r>
              <a:rPr lang="en-US" dirty="0" smtClean="0"/>
              <a:t>Basic </a:t>
            </a:r>
            <a:r>
              <a:rPr lang="en-US" dirty="0"/>
              <a:t>and Advanced Cinematography. 21 March. </a:t>
            </a:r>
            <a:r>
              <a:rPr lang="en-US" dirty="0" err="1"/>
              <a:t>Asraful</a:t>
            </a:r>
            <a:r>
              <a:rPr lang="en-US" dirty="0"/>
              <a:t> </a:t>
            </a:r>
            <a:r>
              <a:rPr lang="en-US" dirty="0" err="1"/>
              <a:t>Alam</a:t>
            </a:r>
            <a:r>
              <a:rPr lang="en-US" dirty="0"/>
              <a:t> </a:t>
            </a:r>
            <a:r>
              <a:rPr lang="en-US" dirty="0" err="1"/>
              <a:t>Rubel</a:t>
            </a:r>
            <a:r>
              <a:rPr lang="en-US" dirty="0"/>
              <a:t> (Instructor)</a:t>
            </a:r>
          </a:p>
          <a:p>
            <a:pPr lvl="1"/>
            <a:endParaRPr lang="en-US" dirty="0" smtClean="0"/>
          </a:p>
          <a:p>
            <a:pPr lvl="1"/>
            <a:r>
              <a:rPr lang="en-US" dirty="0" smtClean="0"/>
              <a:t>Basic </a:t>
            </a:r>
            <a:r>
              <a:rPr lang="en-US" dirty="0"/>
              <a:t>Learning of Adobe Premiere Pro. 19 March. </a:t>
            </a:r>
            <a:r>
              <a:rPr lang="en-US" dirty="0" err="1"/>
              <a:t>Ishtiaq</a:t>
            </a:r>
            <a:r>
              <a:rPr lang="en-US" dirty="0"/>
              <a:t> Ahmad (Instructor)</a:t>
            </a:r>
          </a:p>
          <a:p>
            <a:pPr lvl="1"/>
            <a:endParaRPr lang="en-US" dirty="0" smtClean="0"/>
          </a:p>
          <a:p>
            <a:pPr lvl="1"/>
            <a:r>
              <a:rPr lang="en-US" dirty="0" smtClean="0"/>
              <a:t>Covering </a:t>
            </a:r>
            <a:r>
              <a:rPr lang="en-US" dirty="0"/>
              <a:t>Live Events. 2 April. </a:t>
            </a:r>
            <a:r>
              <a:rPr lang="en-US" dirty="0" err="1"/>
              <a:t>Manwar</a:t>
            </a:r>
            <a:r>
              <a:rPr lang="en-US" dirty="0"/>
              <a:t> Hossain (Instructor)</a:t>
            </a:r>
          </a:p>
          <a:p>
            <a:pPr lvl="1"/>
            <a:r>
              <a:rPr lang="en-US" dirty="0"/>
              <a:t> </a:t>
            </a:r>
            <a:endParaRPr lang="en-US" dirty="0" smtClean="0"/>
          </a:p>
          <a:p>
            <a:pPr lvl="1"/>
            <a:r>
              <a:rPr lang="en-US" dirty="0" smtClean="0"/>
              <a:t>Basic </a:t>
            </a:r>
            <a:r>
              <a:rPr lang="en-US" dirty="0"/>
              <a:t>Photography </a:t>
            </a:r>
            <a:r>
              <a:rPr lang="en-US" dirty="0" smtClean="0"/>
              <a:t>course. </a:t>
            </a:r>
            <a:r>
              <a:rPr lang="en-US" dirty="0"/>
              <a:t>17 and 18 April</a:t>
            </a:r>
            <a:r>
              <a:rPr lang="en-US" dirty="0" smtClean="0"/>
              <a:t>. </a:t>
            </a:r>
            <a:r>
              <a:rPr lang="en-US" dirty="0"/>
              <a:t>Muhammad </a:t>
            </a:r>
            <a:r>
              <a:rPr lang="en-US" dirty="0" err="1"/>
              <a:t>Aminuzzaman</a:t>
            </a:r>
            <a:endParaRPr lang="en-US" dirty="0"/>
          </a:p>
          <a:p>
            <a:pPr lvl="1"/>
            <a:endParaRPr lang="en-US" dirty="0"/>
          </a:p>
          <a:p>
            <a:r>
              <a:rPr lang="en-US" dirty="0" smtClean="0"/>
              <a:t>School </a:t>
            </a:r>
            <a:r>
              <a:rPr lang="en-US" dirty="0"/>
              <a:t>of Engineering </a:t>
            </a:r>
            <a:r>
              <a:rPr lang="en-US" dirty="0" smtClean="0"/>
              <a:t>also conducted </a:t>
            </a:r>
            <a:r>
              <a:rPr lang="en-US" dirty="0"/>
              <a:t>a tech talk on “The Art of Clean Code</a:t>
            </a:r>
            <a:r>
              <a:rPr lang="en-US" dirty="0" smtClean="0"/>
              <a:t>.” 23 April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40664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Featured </a:t>
            </a:r>
            <a:r>
              <a:rPr lang="en-US" dirty="0" smtClean="0"/>
              <a:t>in </a:t>
            </a:r>
            <a:r>
              <a:rPr lang="en-US" dirty="0"/>
              <a:t>N</a:t>
            </a:r>
            <a:r>
              <a:rPr lang="en-US" dirty="0" smtClean="0"/>
              <a:t>ational news</a:t>
            </a:r>
            <a:endParaRPr lang="en-US" dirty="0"/>
          </a:p>
        </p:txBody>
      </p:sp>
      <p:sp>
        <p:nvSpPr>
          <p:cNvPr id="3" name="Content Placeholder 2"/>
          <p:cNvSpPr>
            <a:spLocks noGrp="1"/>
          </p:cNvSpPr>
          <p:nvPr>
            <p:ph idx="1"/>
          </p:nvPr>
        </p:nvSpPr>
        <p:spPr/>
        <p:txBody>
          <a:bodyPr/>
          <a:lstStyle/>
          <a:p>
            <a:r>
              <a:rPr lang="en-US" dirty="0" smtClean="0"/>
              <a:t>ULABs initiative to introduce online teaching was prominently featured in </a:t>
            </a:r>
            <a:r>
              <a:rPr lang="en-US" smtClean="0"/>
              <a:t>national news.</a:t>
            </a:r>
            <a:endParaRPr lang="en-US" dirty="0" smtClean="0"/>
          </a:p>
          <a:p>
            <a:endParaRPr lang="en-US" dirty="0"/>
          </a:p>
          <a:p>
            <a:r>
              <a:rPr lang="en-US" dirty="0" err="1" smtClean="0"/>
              <a:t>Weblink</a:t>
            </a:r>
            <a:r>
              <a:rPr lang="en-US" dirty="0" smtClean="0"/>
              <a:t> to the news</a:t>
            </a:r>
            <a:r>
              <a:rPr lang="en-US" dirty="0"/>
              <a:t>: </a:t>
            </a:r>
            <a:r>
              <a:rPr lang="en-US" dirty="0">
                <a:hlinkClick r:id="rId2"/>
              </a:rPr>
              <a:t>https://</a:t>
            </a:r>
            <a:r>
              <a:rPr lang="en-US" dirty="0" smtClean="0">
                <a:hlinkClick r:id="rId2"/>
              </a:rPr>
              <a:t>www.facebook.com/dailystarnews/videos/217684012830865/</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237019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Accomplishments and Further Improvements</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425092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Accomplishments</a:t>
            </a:r>
            <a:endParaRPr lang="en-US" dirty="0"/>
          </a:p>
        </p:txBody>
      </p:sp>
      <p:sp>
        <p:nvSpPr>
          <p:cNvPr id="3" name="Content Placeholder 2"/>
          <p:cNvSpPr>
            <a:spLocks noGrp="1"/>
          </p:cNvSpPr>
          <p:nvPr>
            <p:ph idx="1"/>
          </p:nvPr>
        </p:nvSpPr>
        <p:spPr/>
        <p:txBody>
          <a:bodyPr/>
          <a:lstStyle/>
          <a:p>
            <a:r>
              <a:rPr lang="en-US" dirty="0"/>
              <a:t>The University has achieved great success in transiting online. Based on the 10 April Institutional Quality Assurance Cell (IQAC) Report, there were a total of </a:t>
            </a:r>
            <a:r>
              <a:rPr lang="en-US" b="1" dirty="0"/>
              <a:t>520 required midterm exams </a:t>
            </a:r>
            <a:r>
              <a:rPr lang="en-US" dirty="0"/>
              <a:t>across the various academic departments. Of these, </a:t>
            </a:r>
            <a:r>
              <a:rPr lang="en-US" b="1" dirty="0"/>
              <a:t>99.6 percent were completed</a:t>
            </a:r>
            <a:r>
              <a:rPr lang="en-US" dirty="0"/>
              <a:t>. </a:t>
            </a:r>
            <a:endParaRPr lang="en-US" dirty="0" smtClean="0"/>
          </a:p>
          <a:p>
            <a:endParaRPr lang="en-US" dirty="0"/>
          </a:p>
          <a:p>
            <a:r>
              <a:rPr lang="en-US" dirty="0" smtClean="0"/>
              <a:t>Moreover</a:t>
            </a:r>
            <a:r>
              <a:rPr lang="en-US" dirty="0"/>
              <a:t>, there were a total of </a:t>
            </a:r>
            <a:r>
              <a:rPr lang="en-US" b="1" dirty="0"/>
              <a:t>2,799 required online classes</a:t>
            </a:r>
            <a:r>
              <a:rPr lang="en-US" dirty="0"/>
              <a:t>. Of these, </a:t>
            </a:r>
            <a:r>
              <a:rPr lang="en-US" b="1" dirty="0"/>
              <a:t>83.7 percent were held</a:t>
            </a:r>
            <a:r>
              <a:rPr lang="en-US" dirty="0"/>
              <a:t>. </a:t>
            </a:r>
            <a:endParaRPr lang="en-US" dirty="0" smtClean="0"/>
          </a:p>
          <a:p>
            <a:endParaRPr lang="en-US" dirty="0"/>
          </a:p>
          <a:p>
            <a:r>
              <a:rPr lang="en-US" dirty="0" smtClean="0"/>
              <a:t>The </a:t>
            </a:r>
            <a:r>
              <a:rPr lang="en-US" dirty="0"/>
              <a:t>University authorities have declared 13 April as the last day of classes for Spring 2020.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278499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Further </a:t>
            </a:r>
            <a:r>
              <a:rPr lang="en-US" b="1" i="1" dirty="0"/>
              <a:t>Improvements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Since this is the first time the University has conducted full online teaching, it needs to gather data in order to examine ways for improvement in the future. Herein, the university has adopted three strategies. </a:t>
            </a:r>
          </a:p>
          <a:p>
            <a:r>
              <a:rPr lang="en-US" dirty="0"/>
              <a:t> </a:t>
            </a:r>
          </a:p>
          <a:p>
            <a:pPr lvl="1"/>
            <a:r>
              <a:rPr lang="en-US" b="1" dirty="0"/>
              <a:t>First</a:t>
            </a:r>
            <a:r>
              <a:rPr lang="en-US" dirty="0"/>
              <a:t>, through the SAO, it is gathering initial feedback from students regarding the conduct of their online courses. </a:t>
            </a:r>
          </a:p>
          <a:p>
            <a:pPr lvl="1"/>
            <a:endParaRPr lang="en-US" b="1" dirty="0" smtClean="0"/>
          </a:p>
          <a:p>
            <a:pPr lvl="1"/>
            <a:r>
              <a:rPr lang="en-US" b="1" dirty="0" smtClean="0"/>
              <a:t>Second</a:t>
            </a:r>
            <a:r>
              <a:rPr lang="en-US" dirty="0"/>
              <a:t>, through the Center for Excellence in Teaching and Learning (CETL), it is surveying its faculty regarding their physical wellness, psychological wellness, financial wellness, online class response, and support needed to improve online class response.</a:t>
            </a:r>
          </a:p>
          <a:p>
            <a:pPr lvl="1"/>
            <a:endParaRPr lang="en-US" b="1" dirty="0" smtClean="0"/>
          </a:p>
          <a:p>
            <a:pPr lvl="1"/>
            <a:r>
              <a:rPr lang="en-US" b="1" dirty="0" smtClean="0"/>
              <a:t>Third</a:t>
            </a:r>
            <a:r>
              <a:rPr lang="en-US" dirty="0"/>
              <a:t>, the IQAC has requested students to complete their course and teacher evaluations online through the University Resource Management System or URMS.  </a:t>
            </a:r>
          </a:p>
          <a:p>
            <a:endParaRPr lang="en-US" dirty="0" smtClean="0"/>
          </a:p>
          <a:p>
            <a:r>
              <a:rPr lang="en-US" dirty="0" smtClean="0"/>
              <a:t>From </a:t>
            </a:r>
            <a:r>
              <a:rPr lang="en-US" dirty="0"/>
              <a:t>the results of these feedback systems, ULAB’s practices relating to online teaching and learning will improve in the future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367448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67912" y="1298448"/>
            <a:ext cx="7315200" cy="1715208"/>
          </a:xfrm>
        </p:spPr>
        <p:txBody>
          <a:bodyPr/>
          <a:lstStyle/>
          <a:p>
            <a:pPr algn="ctr"/>
            <a:r>
              <a:rPr lang="en-US" dirty="0" smtClean="0"/>
              <a:t>Thank you!</a:t>
            </a:r>
            <a:endParaRPr lang="en-US" dirty="0"/>
          </a:p>
        </p:txBody>
      </p:sp>
      <p:sp>
        <p:nvSpPr>
          <p:cNvPr id="7" name="Text Placeholder 6"/>
          <p:cNvSpPr>
            <a:spLocks noGrp="1"/>
          </p:cNvSpPr>
          <p:nvPr>
            <p:ph type="body" idx="1"/>
          </p:nvPr>
        </p:nvSpPr>
        <p:spPr>
          <a:xfrm>
            <a:off x="3886200" y="3915177"/>
            <a:ext cx="7315200" cy="1671807"/>
          </a:xfrm>
        </p:spPr>
        <p:txBody>
          <a:bodyPr>
            <a:normAutofit/>
          </a:bodyPr>
          <a:lstStyle/>
          <a:p>
            <a:pPr algn="r"/>
            <a:r>
              <a:rPr lang="en-US" b="1" dirty="0"/>
              <a:t>Professor H M </a:t>
            </a:r>
            <a:r>
              <a:rPr lang="en-US" b="1" dirty="0" err="1"/>
              <a:t>Jahirul</a:t>
            </a:r>
            <a:r>
              <a:rPr lang="en-US" b="1" dirty="0"/>
              <a:t> </a:t>
            </a:r>
            <a:r>
              <a:rPr lang="en-US" b="1" dirty="0" err="1"/>
              <a:t>Haque</a:t>
            </a:r>
            <a:r>
              <a:rPr lang="en-US" b="1" dirty="0"/>
              <a:t>, PhD</a:t>
            </a:r>
          </a:p>
          <a:p>
            <a:pPr algn="r"/>
            <a:r>
              <a:rPr lang="en-US" dirty="0"/>
              <a:t>Vice </a:t>
            </a:r>
            <a:r>
              <a:rPr lang="en-US" dirty="0" smtClean="0"/>
              <a:t>Chancellor</a:t>
            </a:r>
          </a:p>
          <a:p>
            <a:pPr algn="r"/>
            <a:r>
              <a:rPr lang="en-US" dirty="0" smtClean="0"/>
              <a:t>University of Liberal Arts Bangladesh (ULAB)</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426560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a:t>
            </a:r>
            <a:endParaRPr lang="en-US" dirty="0"/>
          </a:p>
        </p:txBody>
      </p:sp>
      <p:sp>
        <p:nvSpPr>
          <p:cNvPr id="3" name="Content Placeholder 2"/>
          <p:cNvSpPr>
            <a:spLocks noGrp="1"/>
          </p:cNvSpPr>
          <p:nvPr>
            <p:ph idx="1"/>
          </p:nvPr>
        </p:nvSpPr>
        <p:spPr/>
        <p:txBody>
          <a:bodyPr/>
          <a:lstStyle/>
          <a:p>
            <a:r>
              <a:rPr lang="en-US" dirty="0"/>
              <a:t>On 16 March 2020, amidst fears related to the coronavirus outbreak, the Bangladesh government issued a directive decreeing all educational institutions </a:t>
            </a:r>
            <a:r>
              <a:rPr lang="en-US" dirty="0" smtClean="0"/>
              <a:t>to </a:t>
            </a:r>
            <a:r>
              <a:rPr lang="en-US" dirty="0"/>
              <a:t>close from 18 to 31 March. </a:t>
            </a:r>
            <a:endParaRPr lang="en-US" dirty="0" smtClean="0"/>
          </a:p>
          <a:p>
            <a:endParaRPr lang="en-US" dirty="0" smtClean="0"/>
          </a:p>
          <a:p>
            <a:r>
              <a:rPr lang="en-US" dirty="0" smtClean="0"/>
              <a:t>Later</a:t>
            </a:r>
            <a:r>
              <a:rPr lang="en-US" dirty="0"/>
              <a:t>, in the wake of an increasing number of deaths and confirmed infections, </a:t>
            </a:r>
            <a:r>
              <a:rPr lang="en-US" dirty="0" smtClean="0"/>
              <a:t>the </a:t>
            </a:r>
            <a:r>
              <a:rPr lang="en-US" dirty="0"/>
              <a:t>school closure </a:t>
            </a:r>
            <a:r>
              <a:rPr lang="en-US" dirty="0" smtClean="0"/>
              <a:t>extended- </a:t>
            </a:r>
          </a:p>
          <a:p>
            <a:pPr lvl="1"/>
            <a:r>
              <a:rPr lang="en-US" dirty="0" smtClean="0"/>
              <a:t>first </a:t>
            </a:r>
            <a:r>
              <a:rPr lang="en-US" dirty="0"/>
              <a:t>from 31 March to 9 </a:t>
            </a:r>
            <a:r>
              <a:rPr lang="en-US" dirty="0" smtClean="0"/>
              <a:t>April, </a:t>
            </a:r>
          </a:p>
          <a:p>
            <a:pPr lvl="1"/>
            <a:r>
              <a:rPr lang="en-US" dirty="0" smtClean="0"/>
              <a:t>again </a:t>
            </a:r>
            <a:r>
              <a:rPr lang="en-US" dirty="0"/>
              <a:t>from 9 to 25 </a:t>
            </a:r>
            <a:r>
              <a:rPr lang="en-US" dirty="0" smtClean="0"/>
              <a:t>April</a:t>
            </a:r>
            <a:r>
              <a:rPr lang="en-US" dirty="0"/>
              <a:t> </a:t>
            </a:r>
            <a:r>
              <a:rPr lang="en-US" dirty="0" smtClean="0"/>
              <a:t>and </a:t>
            </a:r>
          </a:p>
          <a:p>
            <a:pPr lvl="1"/>
            <a:r>
              <a:rPr lang="en-US" dirty="0" smtClean="0"/>
              <a:t>it is continuing.</a:t>
            </a:r>
          </a:p>
          <a:p>
            <a:endParaRPr lang="en-US" dirty="0" smtClean="0"/>
          </a:p>
          <a:p>
            <a:r>
              <a:rPr lang="en-US" dirty="0" smtClean="0"/>
              <a:t>To </a:t>
            </a:r>
            <a:r>
              <a:rPr lang="en-US" dirty="0"/>
              <a:t>minimize possible academic losses, the University Grants Commission (UGC) declared on 23 March that all universities introduce online education to run academic activities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72456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Liberal Arts Bangladesh (ULAB)</a:t>
            </a: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95892" y="0"/>
            <a:ext cx="7234485" cy="2915551"/>
          </a:xfrm>
        </p:spPr>
      </p:pic>
      <p:sp>
        <p:nvSpPr>
          <p:cNvPr id="11" name="Content Placeholder 10"/>
          <p:cNvSpPr>
            <a:spLocks noGrp="1"/>
          </p:cNvSpPr>
          <p:nvPr>
            <p:ph sz="half" idx="2"/>
          </p:nvPr>
        </p:nvSpPr>
        <p:spPr>
          <a:xfrm>
            <a:off x="3995891" y="2683729"/>
            <a:ext cx="7234485" cy="3260553"/>
          </a:xfrm>
        </p:spPr>
        <p:txBody>
          <a:bodyPr>
            <a:normAutofit fontScale="92500"/>
          </a:bodyPr>
          <a:lstStyle/>
          <a:p>
            <a:r>
              <a:rPr lang="en-GB" dirty="0"/>
              <a:t>ULAB is a private liberal arts-based University f</a:t>
            </a:r>
            <a:r>
              <a:rPr lang="en-GB" dirty="0" smtClean="0"/>
              <a:t>ounded </a:t>
            </a:r>
            <a:r>
              <a:rPr lang="en-GB" dirty="0"/>
              <a:t>in </a:t>
            </a:r>
            <a:r>
              <a:rPr lang="en-GB" dirty="0" smtClean="0"/>
              <a:t>2002.</a:t>
            </a:r>
          </a:p>
          <a:p>
            <a:r>
              <a:rPr lang="en-US" dirty="0"/>
              <a:t>T</a:t>
            </a:r>
            <a:r>
              <a:rPr lang="en-US" dirty="0" smtClean="0"/>
              <a:t>he </a:t>
            </a:r>
            <a:r>
              <a:rPr lang="en-US" dirty="0"/>
              <a:t>university </a:t>
            </a:r>
            <a:r>
              <a:rPr lang="en-US" dirty="0" smtClean="0"/>
              <a:t>currently has about 5000 students</a:t>
            </a:r>
            <a:r>
              <a:rPr lang="en-US" dirty="0"/>
              <a:t> </a:t>
            </a:r>
            <a:r>
              <a:rPr lang="en-US" dirty="0" smtClean="0"/>
              <a:t>under four schools- </a:t>
            </a:r>
          </a:p>
          <a:p>
            <a:pPr lvl="1"/>
            <a:r>
              <a:rPr lang="en-US" dirty="0"/>
              <a:t>-</a:t>
            </a:r>
            <a:r>
              <a:rPr lang="en-US" dirty="0" smtClean="0"/>
              <a:t> </a:t>
            </a:r>
            <a:r>
              <a:rPr lang="en-US" dirty="0"/>
              <a:t>School of </a:t>
            </a:r>
            <a:r>
              <a:rPr lang="en-US" dirty="0" smtClean="0"/>
              <a:t>Business</a:t>
            </a:r>
          </a:p>
          <a:p>
            <a:pPr lvl="1"/>
            <a:r>
              <a:rPr lang="en-US" dirty="0" smtClean="0"/>
              <a:t>- School </a:t>
            </a:r>
            <a:r>
              <a:rPr lang="en-US" dirty="0"/>
              <a:t>of Arts and </a:t>
            </a:r>
            <a:r>
              <a:rPr lang="en-US" dirty="0" smtClean="0"/>
              <a:t>Humanities</a:t>
            </a:r>
          </a:p>
          <a:p>
            <a:pPr lvl="1"/>
            <a:r>
              <a:rPr lang="en-US" dirty="0" smtClean="0"/>
              <a:t>- School </a:t>
            </a:r>
            <a:r>
              <a:rPr lang="en-US" dirty="0"/>
              <a:t>of Social Science and </a:t>
            </a:r>
            <a:endParaRPr lang="en-US" dirty="0" smtClean="0"/>
          </a:p>
          <a:p>
            <a:pPr lvl="1"/>
            <a:r>
              <a:rPr lang="en-US" dirty="0" smtClean="0"/>
              <a:t>- School </a:t>
            </a:r>
            <a:r>
              <a:rPr lang="en-US" dirty="0"/>
              <a:t>of </a:t>
            </a:r>
            <a:r>
              <a:rPr lang="en-US" dirty="0" smtClean="0"/>
              <a:t>Science and Engineering</a:t>
            </a:r>
            <a:r>
              <a:rPr lang="en-US" dirty="0"/>
              <a:t>. </a:t>
            </a:r>
            <a:endParaRPr lang="en-US" dirty="0" smtClean="0"/>
          </a:p>
          <a:p>
            <a:r>
              <a:rPr lang="en-US" dirty="0" smtClean="0"/>
              <a:t>The </a:t>
            </a:r>
            <a:r>
              <a:rPr lang="en-US" dirty="0"/>
              <a:t>university has 187 full-time and 155 part-time faculty members. </a:t>
            </a:r>
            <a:endParaRPr lang="en-US" dirty="0" smtClean="0"/>
          </a:p>
          <a:p>
            <a:r>
              <a:rPr lang="en-US" dirty="0" smtClean="0"/>
              <a:t>More </a:t>
            </a:r>
            <a:r>
              <a:rPr lang="en-US" dirty="0"/>
              <a:t>than one-third of its full-time faculty have doctorate degrees.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335234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a:t>
            </a:r>
            <a:endParaRPr lang="en-US" dirty="0"/>
          </a:p>
        </p:txBody>
      </p:sp>
      <p:sp>
        <p:nvSpPr>
          <p:cNvPr id="3" name="Content Placeholder 2"/>
          <p:cNvSpPr>
            <a:spLocks noGrp="1"/>
          </p:cNvSpPr>
          <p:nvPr>
            <p:ph idx="1"/>
          </p:nvPr>
        </p:nvSpPr>
        <p:spPr/>
        <p:txBody>
          <a:bodyPr/>
          <a:lstStyle/>
          <a:p>
            <a:r>
              <a:rPr lang="en-US" dirty="0" smtClean="0"/>
              <a:t>Date shifted to online learning: </a:t>
            </a:r>
            <a:r>
              <a:rPr lang="en-US" sz="2400" b="1" dirty="0" smtClean="0"/>
              <a:t>March 16 2020</a:t>
            </a:r>
          </a:p>
          <a:p>
            <a:endParaRPr lang="en-US" sz="2400" b="1" dirty="0"/>
          </a:p>
          <a:p>
            <a:r>
              <a:rPr lang="en-US" sz="2400" b="1" dirty="0" smtClean="0"/>
              <a:t>When </a:t>
            </a:r>
            <a:r>
              <a:rPr lang="en-US" dirty="0"/>
              <a:t>the university was in the </a:t>
            </a:r>
            <a:r>
              <a:rPr lang="en-US" b="1" dirty="0"/>
              <a:t>first half </a:t>
            </a:r>
            <a:r>
              <a:rPr lang="en-US" dirty="0"/>
              <a:t>of the term with the mid-term period scheduled to take place in the last week of March</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245403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t>
            </a:r>
            <a:r>
              <a:rPr lang="en-US" dirty="0"/>
              <a:t>For Teaching Online</a:t>
            </a:r>
          </a:p>
        </p:txBody>
      </p:sp>
      <p:sp>
        <p:nvSpPr>
          <p:cNvPr id="3" name="Content Placeholder 2"/>
          <p:cNvSpPr>
            <a:spLocks noGrp="1"/>
          </p:cNvSpPr>
          <p:nvPr>
            <p:ph idx="1"/>
          </p:nvPr>
        </p:nvSpPr>
        <p:spPr/>
        <p:txBody>
          <a:bodyPr/>
          <a:lstStyle/>
          <a:p>
            <a:r>
              <a:rPr lang="en-US" b="1" dirty="0" smtClean="0"/>
              <a:t>Instruct and prepare Faculty members</a:t>
            </a:r>
          </a:p>
          <a:p>
            <a:r>
              <a:rPr lang="en-US" b="1" dirty="0" smtClean="0"/>
              <a:t>Establish online </a:t>
            </a:r>
            <a:r>
              <a:rPr lang="en-US" b="1" dirty="0"/>
              <a:t>teaching and assessment </a:t>
            </a:r>
            <a:r>
              <a:rPr lang="en-US" b="1" dirty="0" smtClean="0"/>
              <a:t>strategies</a:t>
            </a:r>
          </a:p>
          <a:p>
            <a:r>
              <a:rPr lang="en-US" b="1" dirty="0" smtClean="0"/>
              <a:t>Platforms to be used</a:t>
            </a:r>
          </a:p>
          <a:p>
            <a:r>
              <a:rPr lang="en-US" b="1" dirty="0" smtClean="0"/>
              <a:t>Form a line of communication </a:t>
            </a:r>
          </a:p>
          <a:p>
            <a:r>
              <a:rPr lang="en-US" b="1" dirty="0" smtClean="0"/>
              <a:t>Motivate Students </a:t>
            </a:r>
          </a:p>
          <a:p>
            <a:r>
              <a:rPr lang="en-US" b="1" dirty="0" smtClean="0"/>
              <a:t>Feedback from Students and Faculty members </a:t>
            </a:r>
          </a:p>
          <a:p>
            <a:r>
              <a:rPr lang="en-US" b="1" dirty="0"/>
              <a:t>Collaboration with Coursera and </a:t>
            </a:r>
          </a:p>
          <a:p>
            <a:r>
              <a:rPr lang="en-US" b="1" dirty="0"/>
              <a:t>Conducting Webinars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118426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 and prepare Faculty members</a:t>
            </a:r>
          </a:p>
        </p:txBody>
      </p:sp>
      <p:sp>
        <p:nvSpPr>
          <p:cNvPr id="3" name="Content Placeholder 2"/>
          <p:cNvSpPr>
            <a:spLocks noGrp="1"/>
          </p:cNvSpPr>
          <p:nvPr>
            <p:ph idx="1"/>
          </p:nvPr>
        </p:nvSpPr>
        <p:spPr/>
        <p:txBody>
          <a:bodyPr/>
          <a:lstStyle/>
          <a:p>
            <a:r>
              <a:rPr lang="en-US" dirty="0" smtClean="0"/>
              <a:t>Under the direct supervision of the Vice Chancellor, </a:t>
            </a:r>
            <a:r>
              <a:rPr lang="en-US" b="1" dirty="0" smtClean="0"/>
              <a:t>training</a:t>
            </a:r>
            <a:r>
              <a:rPr lang="en-US" dirty="0" smtClean="0"/>
              <a:t> was arranged for faculty members  </a:t>
            </a:r>
          </a:p>
          <a:p>
            <a:endParaRPr lang="en-US" dirty="0" smtClean="0"/>
          </a:p>
          <a:p>
            <a:r>
              <a:rPr lang="en-US" dirty="0" smtClean="0"/>
              <a:t>The </a:t>
            </a:r>
            <a:r>
              <a:rPr lang="en-US" dirty="0"/>
              <a:t>authorities </a:t>
            </a:r>
            <a:r>
              <a:rPr lang="en-US" dirty="0" smtClean="0"/>
              <a:t>also instructed </a:t>
            </a:r>
            <a:r>
              <a:rPr lang="en-US" dirty="0"/>
              <a:t>faculty to give </a:t>
            </a:r>
            <a:r>
              <a:rPr lang="en-US" b="1" dirty="0"/>
              <a:t>assignments</a:t>
            </a:r>
            <a:r>
              <a:rPr lang="en-US" dirty="0"/>
              <a:t>, written </a:t>
            </a:r>
            <a:r>
              <a:rPr lang="en-US" b="1" dirty="0"/>
              <a:t>take home exams </a:t>
            </a:r>
            <a:r>
              <a:rPr lang="en-US" dirty="0"/>
              <a:t>and </a:t>
            </a:r>
            <a:r>
              <a:rPr lang="en-US" b="1" dirty="0"/>
              <a:t>viva voce exams </a:t>
            </a:r>
            <a:r>
              <a:rPr lang="en-US" dirty="0"/>
              <a:t>in lieu of synchronous online written </a:t>
            </a:r>
            <a:r>
              <a:rPr lang="en-US" dirty="0" smtClean="0"/>
              <a:t>examinations</a:t>
            </a:r>
          </a:p>
          <a:p>
            <a:endParaRPr lang="en-US" dirty="0"/>
          </a:p>
          <a:p>
            <a:r>
              <a:rPr lang="en-US" dirty="0"/>
              <a:t>Advised to I</a:t>
            </a:r>
            <a:r>
              <a:rPr lang="en-US" dirty="0" smtClean="0"/>
              <a:t>nnovate </a:t>
            </a:r>
            <a:r>
              <a:rPr lang="en-US" dirty="0"/>
              <a:t>And Stimulate Discussions by </a:t>
            </a:r>
            <a:r>
              <a:rPr lang="en-US" b="1" dirty="0"/>
              <a:t>posting lectures</a:t>
            </a:r>
            <a:r>
              <a:rPr lang="en-US" dirty="0"/>
              <a:t>, to </a:t>
            </a:r>
            <a:r>
              <a:rPr lang="en-US" b="1" dirty="0"/>
              <a:t>assigning reading material</a:t>
            </a:r>
            <a:r>
              <a:rPr lang="en-US" dirty="0"/>
              <a:t>, to </a:t>
            </a:r>
            <a:r>
              <a:rPr lang="en-US" b="1" dirty="0" smtClean="0"/>
              <a:t>monitoring progress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420480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 online teaching and assessment strategies</a:t>
            </a:r>
          </a:p>
        </p:txBody>
      </p:sp>
      <p:sp>
        <p:nvSpPr>
          <p:cNvPr id="3" name="Content Placeholder 2"/>
          <p:cNvSpPr>
            <a:spLocks noGrp="1"/>
          </p:cNvSpPr>
          <p:nvPr>
            <p:ph idx="1"/>
          </p:nvPr>
        </p:nvSpPr>
        <p:spPr/>
        <p:txBody>
          <a:bodyPr/>
          <a:lstStyle/>
          <a:p>
            <a:r>
              <a:rPr lang="en-US" dirty="0"/>
              <a:t>The authorities had to think of online teaching and assessment strategies given the </a:t>
            </a:r>
            <a:r>
              <a:rPr lang="en-US" b="1" dirty="0"/>
              <a:t>levels of Internet accessibility </a:t>
            </a:r>
            <a:r>
              <a:rPr lang="en-US" dirty="0"/>
              <a:t>of its students.  </a:t>
            </a:r>
            <a:endParaRPr lang="en-US" dirty="0" smtClean="0"/>
          </a:p>
          <a:p>
            <a:endParaRPr lang="en-US" dirty="0" smtClean="0"/>
          </a:p>
          <a:p>
            <a:r>
              <a:rPr lang="en-US" dirty="0" smtClean="0"/>
              <a:t>Based </a:t>
            </a:r>
            <a:r>
              <a:rPr lang="en-US" dirty="0"/>
              <a:t>on a recent survey administered by the university’s Student Affairs Office (SAO), </a:t>
            </a:r>
            <a:r>
              <a:rPr lang="en-US" b="1" dirty="0" smtClean="0"/>
              <a:t>60% </a:t>
            </a:r>
            <a:r>
              <a:rPr lang="en-US" dirty="0" smtClean="0"/>
              <a:t>of </a:t>
            </a:r>
            <a:r>
              <a:rPr lang="en-US" dirty="0"/>
              <a:t>the students had </a:t>
            </a:r>
            <a:r>
              <a:rPr lang="en-US" b="1" dirty="0"/>
              <a:t>reliable Internet</a:t>
            </a:r>
            <a:r>
              <a:rPr lang="en-US" dirty="0"/>
              <a:t> access, </a:t>
            </a:r>
            <a:r>
              <a:rPr lang="en-US" b="1" dirty="0" smtClean="0"/>
              <a:t>30% </a:t>
            </a:r>
            <a:r>
              <a:rPr lang="en-US" dirty="0" smtClean="0"/>
              <a:t>had </a:t>
            </a:r>
            <a:r>
              <a:rPr lang="en-US" b="1" dirty="0"/>
              <a:t>intermittent Internet </a:t>
            </a:r>
            <a:r>
              <a:rPr lang="en-US" dirty="0"/>
              <a:t>access, and </a:t>
            </a:r>
            <a:r>
              <a:rPr lang="en-US" b="1" dirty="0" smtClean="0"/>
              <a:t>10%</a:t>
            </a:r>
            <a:r>
              <a:rPr lang="en-US" dirty="0" smtClean="0"/>
              <a:t> had </a:t>
            </a:r>
            <a:r>
              <a:rPr lang="en-US" b="1" dirty="0"/>
              <a:t>no Internet</a:t>
            </a:r>
            <a:r>
              <a:rPr lang="en-US" dirty="0"/>
              <a:t> access. </a:t>
            </a:r>
            <a:endParaRPr lang="en-US" dirty="0" smtClean="0"/>
          </a:p>
          <a:p>
            <a:endParaRPr lang="en-US" dirty="0" smtClean="0"/>
          </a:p>
          <a:p>
            <a:r>
              <a:rPr lang="en-US" dirty="0" smtClean="0"/>
              <a:t>The </a:t>
            </a:r>
            <a:r>
              <a:rPr lang="en-US" dirty="0"/>
              <a:t>students without Internet access </a:t>
            </a:r>
            <a:r>
              <a:rPr lang="en-US" dirty="0" smtClean="0"/>
              <a:t>could </a:t>
            </a:r>
            <a:r>
              <a:rPr lang="en-US" dirty="0"/>
              <a:t>not participate in the online sessions and therefore, special policies needed to be formulated and executed once the lockdown is lifted</a:t>
            </a:r>
            <a:r>
              <a:rPr lang="en-US"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416128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Platforms to be used</a:t>
            </a:r>
          </a:p>
        </p:txBody>
      </p:sp>
      <p:sp>
        <p:nvSpPr>
          <p:cNvPr id="3" name="Content Placeholder 2"/>
          <p:cNvSpPr>
            <a:spLocks noGrp="1"/>
          </p:cNvSpPr>
          <p:nvPr>
            <p:ph idx="1"/>
          </p:nvPr>
        </p:nvSpPr>
        <p:spPr/>
        <p:txBody>
          <a:bodyPr/>
          <a:lstStyle/>
          <a:p>
            <a:r>
              <a:rPr lang="en-US" dirty="0"/>
              <a:t>ULAB authorities have specified Moodle as its main online learning platform. However, to complement Moodle, authorities encouraged faculty to utilize other online platforms </a:t>
            </a:r>
            <a:r>
              <a:rPr lang="en-US" dirty="0" smtClean="0"/>
              <a:t>such as-</a:t>
            </a:r>
          </a:p>
          <a:p>
            <a:endParaRPr lang="en-US" dirty="0" smtClean="0"/>
          </a:p>
          <a:p>
            <a:pPr lvl="1"/>
            <a:r>
              <a:rPr lang="en-US" dirty="0" smtClean="0"/>
              <a:t>For </a:t>
            </a:r>
            <a:r>
              <a:rPr lang="en-US" b="1" dirty="0"/>
              <a:t>video conferencing</a:t>
            </a:r>
            <a:r>
              <a:rPr lang="en-US" dirty="0"/>
              <a:t>, the faculty has utilized Zoom, Google Meet, and Google </a:t>
            </a:r>
            <a:r>
              <a:rPr lang="en-US" dirty="0" smtClean="0"/>
              <a:t>Hangouts</a:t>
            </a:r>
          </a:p>
          <a:p>
            <a:pPr lvl="1"/>
            <a:endParaRPr lang="en-US" dirty="0" smtClean="0"/>
          </a:p>
          <a:p>
            <a:pPr lvl="1"/>
            <a:r>
              <a:rPr lang="en-US" dirty="0" smtClean="0"/>
              <a:t>For </a:t>
            </a:r>
            <a:r>
              <a:rPr lang="en-US" b="1" dirty="0"/>
              <a:t>speedy communication </a:t>
            </a:r>
            <a:r>
              <a:rPr lang="en-US" dirty="0"/>
              <a:t>with students, faculty use WhatsApp and Facebook groups or </a:t>
            </a:r>
            <a:r>
              <a:rPr lang="en-US" dirty="0" smtClean="0"/>
              <a:t>Messenger</a:t>
            </a:r>
          </a:p>
          <a:p>
            <a:pPr lvl="1"/>
            <a:endParaRPr lang="en-US" dirty="0" smtClean="0"/>
          </a:p>
          <a:p>
            <a:pPr lvl="1"/>
            <a:r>
              <a:rPr lang="en-US" dirty="0" smtClean="0"/>
              <a:t>For </a:t>
            </a:r>
            <a:r>
              <a:rPr lang="en-US" dirty="0"/>
              <a:t>students with intermittent access to Internet, faculty have uploaded documents and other materials to Moodle, and to Google Docs, Facebook groups, or sent them via email. </a:t>
            </a:r>
            <a:endParaRPr lang="en-US" dirty="0" smtClean="0"/>
          </a:p>
          <a:p>
            <a:pPr lvl="1"/>
            <a:endParaRPr lang="en-US" dirty="0" smtClean="0"/>
          </a:p>
          <a:p>
            <a:pPr lvl="1"/>
            <a:r>
              <a:rPr lang="en-US" dirty="0" smtClean="0"/>
              <a:t>Some </a:t>
            </a:r>
            <a:r>
              <a:rPr lang="en-US" dirty="0"/>
              <a:t>faculty have recorded their synchronous lectures and uploaded them to the course-related Facebook private group so that students who could not login for any reason could view them later</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102590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069830" cy="4601183"/>
          </a:xfrm>
        </p:spPr>
        <p:txBody>
          <a:bodyPr/>
          <a:lstStyle/>
          <a:p>
            <a:r>
              <a:rPr lang="en-US" dirty="0"/>
              <a:t>Form a line of communication</a:t>
            </a:r>
          </a:p>
        </p:txBody>
      </p:sp>
      <p:sp>
        <p:nvSpPr>
          <p:cNvPr id="3" name="Content Placeholder 2"/>
          <p:cNvSpPr>
            <a:spLocks noGrp="1"/>
          </p:cNvSpPr>
          <p:nvPr>
            <p:ph idx="1"/>
          </p:nvPr>
        </p:nvSpPr>
        <p:spPr/>
        <p:txBody>
          <a:bodyPr>
            <a:normAutofit fontScale="92500" lnSpcReduction="10000"/>
          </a:bodyPr>
          <a:lstStyle/>
          <a:p>
            <a:r>
              <a:rPr lang="en-US" dirty="0" smtClean="0"/>
              <a:t>Hon’ble Vice Chancellor initiated several email communications with Head of the Departments (</a:t>
            </a:r>
            <a:r>
              <a:rPr lang="en-US" dirty="0" err="1" smtClean="0"/>
              <a:t>HoDs</a:t>
            </a:r>
            <a:r>
              <a:rPr lang="en-US" dirty="0" smtClean="0"/>
              <a:t>), Faculty members and Students.</a:t>
            </a:r>
          </a:p>
          <a:p>
            <a:endParaRPr lang="en-US" dirty="0"/>
          </a:p>
          <a:p>
            <a:r>
              <a:rPr lang="en-US" dirty="0" smtClean="0"/>
              <a:t>Hon’ble Vice Chancellor also met with </a:t>
            </a:r>
            <a:r>
              <a:rPr lang="en-US" dirty="0" err="1" smtClean="0"/>
              <a:t>HoDs</a:t>
            </a:r>
            <a:r>
              <a:rPr lang="en-US" dirty="0" smtClean="0"/>
              <a:t> every week through Zoom meeting.</a:t>
            </a:r>
          </a:p>
          <a:p>
            <a:endParaRPr lang="en-US" dirty="0" smtClean="0"/>
          </a:p>
          <a:p>
            <a:r>
              <a:rPr lang="en-US" dirty="0" smtClean="0"/>
              <a:t>All </a:t>
            </a:r>
            <a:r>
              <a:rPr lang="en-US" dirty="0" err="1" smtClean="0"/>
              <a:t>HoDs</a:t>
            </a:r>
            <a:r>
              <a:rPr lang="en-US" dirty="0" smtClean="0"/>
              <a:t> were in touch with all Faculty members and advised where necessary.</a:t>
            </a:r>
            <a:endParaRPr lang="en-US" dirty="0"/>
          </a:p>
          <a:p>
            <a:endParaRPr lang="en-US" dirty="0" smtClean="0"/>
          </a:p>
          <a:p>
            <a:r>
              <a:rPr lang="en-US" dirty="0" smtClean="0"/>
              <a:t>A strong communication system was established between students and faculty members.</a:t>
            </a:r>
          </a:p>
          <a:p>
            <a:endParaRPr lang="en-US" dirty="0"/>
          </a:p>
          <a:p>
            <a:r>
              <a:rPr lang="en-US" dirty="0"/>
              <a:t>A Facebook group called eLearning Experience of ULAB Faculty was established to serve as a platform where faculty can exchange notes regarding online teaching and learning. In this group, faculty narrate their experiences in transiting to online teaching</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714" y="6168980"/>
            <a:ext cx="1912891" cy="650383"/>
          </a:xfrm>
          <a:prstGeom prst="rect">
            <a:avLst/>
          </a:prstGeom>
        </p:spPr>
      </p:pic>
    </p:spTree>
    <p:extLst>
      <p:ext uri="{BB962C8B-B14F-4D97-AF65-F5344CB8AC3E}">
        <p14:creationId xmlns:p14="http://schemas.microsoft.com/office/powerpoint/2010/main" val="10854510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293</TotalTime>
  <Words>1175</Words>
  <Application>Microsoft Office PowerPoint</Application>
  <PresentationFormat>Widescreen</PresentationFormat>
  <Paragraphs>128</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Corbel</vt:lpstr>
      <vt:lpstr>Wingdings 2</vt:lpstr>
      <vt:lpstr>Frame</vt:lpstr>
      <vt:lpstr>Shifting to Full Online Teaching: The ULAB Experience</vt:lpstr>
      <vt:lpstr>Preamble</vt:lpstr>
      <vt:lpstr>University of Liberal Arts Bangladesh (ULAB)</vt:lpstr>
      <vt:lpstr>Shifting</vt:lpstr>
      <vt:lpstr>Preparation For Teaching Online</vt:lpstr>
      <vt:lpstr>Instruct and prepare Faculty members</vt:lpstr>
      <vt:lpstr>Establish online teaching and assessment strategies</vt:lpstr>
      <vt:lpstr>Platforms to be used</vt:lpstr>
      <vt:lpstr>Form a line of communication</vt:lpstr>
      <vt:lpstr>Motivate Students</vt:lpstr>
      <vt:lpstr>Feedback from Students and Faculty members</vt:lpstr>
      <vt:lpstr>Collaboration with Coursera</vt:lpstr>
      <vt:lpstr>Conducting Webinars</vt:lpstr>
      <vt:lpstr>Conducting Webinars</vt:lpstr>
      <vt:lpstr>Featured in National news</vt:lpstr>
      <vt:lpstr>Accomplishments and Further Improvements</vt:lpstr>
      <vt:lpstr>Accomplishments</vt:lpstr>
      <vt:lpstr>Further Improvements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to Full Online Teaching: The ULAB Experience</dc:title>
  <dc:creator>ULAB</dc:creator>
  <cp:lastModifiedBy>ULAB</cp:lastModifiedBy>
  <cp:revision>29</cp:revision>
  <dcterms:created xsi:type="dcterms:W3CDTF">2020-05-03T00:53:40Z</dcterms:created>
  <dcterms:modified xsi:type="dcterms:W3CDTF">2020-05-07T00:45:35Z</dcterms:modified>
</cp:coreProperties>
</file>